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PT Sans Narrow" panose="020B0506020203020204" pitchFamily="34" charset="77"/>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hfh0rY9vCLXEh6Ocg3CsnOazdb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rive.google.com/file/d/1w65r7IEl5jj5VTSUwNwBP2rKdJilkJXZ/view?usp=shar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rive.google.com/file/d/1ATIABd4tHuFcExykgCfzeslg_dXQKtc_/view?usp=shari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rive.google.com/file/d/1ZY4_DgmEkrHw8BmveNndcwbhLl_ssAwt/view"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oregonflora.org/garden/index.php"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rive.google.com/file/d/1JhhgP6E8W8qbGdIw1A7AKgsGbqxYBZQQ/view?usp=sharing"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gifts.xerces.org/products/pollinator-habitat-sign-2020" TargetMode="External"/><Relationship Id="rId4" Type="http://schemas.openxmlformats.org/officeDocument/2006/relationships/hyperlink" Target="https://www.victorygardenoftomorrow.com/gardensigns-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rive.google.com/file/d/1la8gN0ZgUsKpXH2ZZvuWRXqXqJTW-0HP/view?usp=shar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mailto:Orhabitat@nwf.or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orms.gle/QstCDPTAWfcwmr5p8"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Neonicotinoid"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bf62297c80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gbf62297c80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Introduce presenters and organizations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3da09ce69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c3da09ce69_0_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go to Beyond Pesticides.Org to purchase any of these three really cool ways to show off your amazing pesticide free yard. </a:t>
            </a:r>
            <a:endParaRPr/>
          </a:p>
        </p:txBody>
      </p:sp>
      <p:sp>
        <p:nvSpPr>
          <p:cNvPr id="130" name="Google Shape;130;gc3da09ce69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3da09ce6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c3da09ce69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Anya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Anya: </a:t>
            </a:r>
            <a:r>
              <a:rPr lang="en" i="1">
                <a:solidFill>
                  <a:schemeClr val="dk1"/>
                </a:solidFill>
                <a:latin typeface="Calibri"/>
                <a:ea typeface="Calibri"/>
                <a:cs typeface="Calibri"/>
                <a:sym typeface="Calibri"/>
              </a:rPr>
              <a:t>Stormwater management is a big deal in the Pacific NW because we have very wet winters –obvious to all of us, but that’s really different from many other places where winters are cold, but dry. Our native plants are adapted to these particular conditions.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latin typeface="Calibri"/>
                <a:ea typeface="Calibri"/>
                <a:cs typeface="Calibri"/>
                <a:sym typeface="Calibri"/>
              </a:rPr>
              <a:t>Some stormwater management actions: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Disconnecting downspouts from stormwater drains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Raingardens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Water conservation</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Restoring soils by leaving leaves and woody debris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Native plants and especially large canopy trees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Removing impervious surfaces –lawn grass can be considered an impervious surface!</a:t>
            </a:r>
            <a:r>
              <a:rPr lang="en"/>
              <a:t> </a:t>
            </a:r>
            <a:endParaRPr/>
          </a:p>
          <a:p>
            <a:pPr marL="457200" lvl="0" indent="0" algn="l" rtl="0">
              <a:lnSpc>
                <a:spcPct val="100000"/>
              </a:lnSpc>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Anya: </a:t>
            </a:r>
            <a:r>
              <a:rPr lang="en" i="1">
                <a:solidFill>
                  <a:schemeClr val="dk1"/>
                </a:solidFill>
                <a:latin typeface="Calibri"/>
                <a:ea typeface="Calibri"/>
                <a:cs typeface="Calibri"/>
                <a:sym typeface="Calibri"/>
              </a:rPr>
              <a:t>Sod root depth is on the far left. Native bunchgrasses to the right. Native plants –especially large canopy trees:</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Erosion control</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Carbon sequestration</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Help with water percolation, infiltration</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Divers and Robust root systems have micro organisms that also process water and move nutrients</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Affect Water turbidity –clean the water in streams/streamside situations</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SzPts val="1100"/>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Improve watershed health</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SzPts val="1100"/>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No surprise that plants that evolved here have an incredible ability to hold themselves in the ground</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SzPts val="1100"/>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Larger biomass of natives increases percolation, and enhances the soil complexity, which further increases the ability to hold water further</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SzPts val="1100"/>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Enhance by Planting large canopy trees</a:t>
            </a:r>
            <a:endParaRPr i="1">
              <a:solidFill>
                <a:schemeClr val="dk1"/>
              </a:solidFill>
              <a:latin typeface="Calibri"/>
              <a:ea typeface="Calibri"/>
              <a:cs typeface="Calibri"/>
              <a:sym typeface="Calibri"/>
            </a:endParaRPr>
          </a:p>
          <a:p>
            <a:pPr marL="1371600" lvl="0" indent="0" algn="l" rtl="0">
              <a:lnSpc>
                <a:spcPct val="115000"/>
              </a:lnSpc>
              <a:spcBef>
                <a:spcPts val="1200"/>
              </a:spcBef>
              <a:spcAft>
                <a:spcPts val="0"/>
              </a:spcAft>
              <a:buSzPts val="1100"/>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1 large tree takes up 100g/day and processes, discharges in ONE day</a:t>
            </a:r>
            <a:endParaRPr i="1">
              <a:solidFill>
                <a:schemeClr val="dk1"/>
              </a:solidFill>
              <a:latin typeface="Calibri"/>
              <a:ea typeface="Calibri"/>
              <a:cs typeface="Calibri"/>
              <a:sym typeface="Calibri"/>
            </a:endParaRPr>
          </a:p>
          <a:p>
            <a:pPr marL="1371600" lvl="0" indent="0" algn="l" rtl="0">
              <a:lnSpc>
                <a:spcPct val="115000"/>
              </a:lnSpc>
              <a:spcBef>
                <a:spcPts val="1200"/>
              </a:spcBef>
              <a:spcAft>
                <a:spcPts val="0"/>
              </a:spcAft>
              <a:buSzPts val="1100"/>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1 mature Doug Fir can take up 800g/day</a:t>
            </a:r>
            <a:endParaRPr i="1">
              <a:solidFill>
                <a:schemeClr val="dk1"/>
              </a:solidFill>
              <a:latin typeface="Calibri"/>
              <a:ea typeface="Calibri"/>
              <a:cs typeface="Calibri"/>
              <a:sym typeface="Calibri"/>
            </a:endParaRPr>
          </a:p>
          <a:p>
            <a:pPr marL="457200" lvl="0" indent="0" algn="l" rtl="0">
              <a:lnSpc>
                <a:spcPct val="115000"/>
              </a:lnSpc>
              <a:spcBef>
                <a:spcPts val="1200"/>
              </a:spcBef>
              <a:spcAft>
                <a:spcPts val="0"/>
              </a:spcAft>
              <a:buSzPts val="1100"/>
              <a:buNone/>
            </a:pPr>
            <a:endParaRPr sz="7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9d27a2fe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9d27a2fe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realz…..make it a silent break. </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9d27a2fe1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9d27a2fe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NICOLE will compile questions from first half and ask them here.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Morgan - Now we’re going to talk about Pollination. Pollinators are animals that move from flower-to-flower while searching for protein-rich pollen or high-energy nectar to eat. Pollinators are essential to the food supply for people as well as for wildlife. As they visit flowers in search of food, they are dusted by pollen and move it to the next flower, fertilizing the plant and allowing it to reproduce and form seeds, berries, fruits and other plant foods that form the foundation of the food chain for other wildlife species—including humans. </a:t>
            </a:r>
            <a:r>
              <a:rPr lang="en">
                <a:solidFill>
                  <a:schemeClr val="dk1"/>
                </a:solidFill>
              </a:rPr>
              <a:t>Pollination can occur by air, water, and organisms with agents like wind, rivers, insects and birds. There are several types of pollination: self pollination (occurs on the same flower or flowers of the same plant), cross pollination (between flowers on different plants), and artificial (by hand, manmade). Pollinators are critical for pollinating ⅓ of our agricultural crops (the food we eat) which amounts to between $235-577 billion US dollars which just goes to show how important they are for continued life on earth.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Morgan - There are many </a:t>
            </a:r>
            <a:r>
              <a:rPr lang="en">
                <a:solidFill>
                  <a:schemeClr val="dk1"/>
                </a:solidFill>
              </a:rPr>
              <a:t>different types of pollinators. In North America, bees, butterflies, moths and some species of beetles, wasps and flies are pollinators, along with hummingbirds and two species of bat. Even people affect pollination through our behaviors such as transporting seeds. </a:t>
            </a:r>
            <a:r>
              <a:rPr lang="en" sz="1300">
                <a:solidFill>
                  <a:schemeClr val="dk1"/>
                </a:solidFill>
                <a:latin typeface="Calibri"/>
                <a:ea typeface="Calibri"/>
                <a:cs typeface="Calibri"/>
                <a:sym typeface="Calibri"/>
              </a:rPr>
              <a:t>An easy way to remember all the pollinators is to just remember the B’s – bees, butterflies, birds, bats, bugs, and behaviors! </a:t>
            </a:r>
            <a:endParaRPr sz="13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In the chat window, we’ll put some additional tips for attracting pollinators: </a:t>
            </a:r>
            <a:r>
              <a:rPr lang="en" u="sng">
                <a:solidFill>
                  <a:srgbClr val="CE93D8"/>
                </a:solidFill>
                <a:hlinkClick r:id="rId3">
                  <a:extLst>
                    <a:ext uri="{A12FA001-AC4F-418D-AE19-62706E023703}">
                      <ahyp:hlinkClr xmlns:ahyp="http://schemas.microsoft.com/office/drawing/2018/hyperlinkcolor" val="tx"/>
                    </a:ext>
                  </a:extLst>
                </a:hlinkClick>
              </a:rPr>
              <a:t>https://drive.google.com/file/d/1w65r7IEl5jj5VTSUwNwBP2rKdJilkJXZ/view?usp=sharing</a:t>
            </a:r>
            <a:r>
              <a:rPr lang="en">
                <a:solidFill>
                  <a:schemeClr val="dk1"/>
                </a:solidFill>
              </a:rPr>
              <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Morgan - One of the ways to attract specific pollinators is through flower petal colors. For instance, bees are attracted to violet-blue colors while hummingbirds like red and oranges. We also know that pollinators prefer dense clusters and clumps of the same plant so be sure to plant in groups so they can see large landing zones of color. When you plant every other (like yellow red yellow red), even though it might look pretty and uniform, it’s not natural so always try to think of how mother nature would look - which is often messy and chaotic but teeming with life! </a:t>
            </a:r>
            <a:r>
              <a:rPr lang="en">
                <a:solidFill>
                  <a:srgbClr val="202124"/>
                </a:solidFill>
                <a:highlight>
                  <a:srgbClr val="FFFFFF"/>
                </a:highlight>
              </a:rPr>
              <a:t>So just remember that flowers clustered into clumps of one species (and the same color) will attract more pollinators than individual plants scattered through a habitat patch.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Morgan - </a:t>
            </a:r>
            <a:r>
              <a:rPr lang="en" b="1"/>
              <a:t>Pollinator Syndromes: </a:t>
            </a:r>
            <a:r>
              <a:rPr lang="en" u="sng">
                <a:solidFill>
                  <a:schemeClr val="hlink"/>
                </a:solidFill>
                <a:hlinkClick r:id="rId3"/>
              </a:rPr>
              <a:t>https://drive.google.com/file/d/1ATIABd4tHuFcExykgCfzeslg_dXQKtc_/view?usp=sharing</a:t>
            </a:r>
            <a:r>
              <a:rPr lang="en"/>
              <a:t> </a:t>
            </a:r>
            <a:endParaRPr/>
          </a:p>
          <a:p>
            <a:pPr marL="0" lvl="0" indent="0" algn="l" rtl="0">
              <a:lnSpc>
                <a:spcPct val="100000"/>
              </a:lnSpc>
              <a:spcBef>
                <a:spcPts val="0"/>
              </a:spcBef>
              <a:spcAft>
                <a:spcPts val="0"/>
              </a:spcAft>
              <a:buSzPts val="1100"/>
              <a:buNone/>
            </a:pPr>
            <a:r>
              <a:rPr lang="en"/>
              <a:t>Other characteristics that attract different species are what’s called Pollinator Syndromes - </a:t>
            </a:r>
            <a:r>
              <a:rPr lang="en">
                <a:solidFill>
                  <a:schemeClr val="dk1"/>
                </a:solidFill>
              </a:rPr>
              <a:t>these are flower characteristics, traits, or cues that appeal to various pollinators. It’s important to have variety if you want to attract diverse pollinators.</a:t>
            </a:r>
            <a:endParaRPr>
              <a:solidFill>
                <a:schemeClr val="dk1"/>
              </a:solidFill>
            </a:endParaRPr>
          </a:p>
          <a:p>
            <a:pPr marL="0" lvl="0" indent="0" algn="l" rtl="0">
              <a:lnSpc>
                <a:spcPct val="100000"/>
              </a:lnSpc>
              <a:spcBef>
                <a:spcPts val="0"/>
              </a:spcBef>
              <a:spcAft>
                <a:spcPts val="0"/>
              </a:spcAft>
              <a:buSzPts val="1100"/>
              <a:buNone/>
            </a:pPr>
            <a:r>
              <a:rPr lang="en" u="sng">
                <a:solidFill>
                  <a:schemeClr val="dk1"/>
                </a:solidFill>
              </a:rPr>
              <a:t>For example:</a:t>
            </a:r>
            <a:endParaRPr u="sng">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Bees don’t see the color red (it’s invisible to them as they see ultraviolet light), they also like landing platforms, and nectar guides (which are patterns like speckles, dots, or stripes on the throat of a flower)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Short-tongued bees like flowering herbs, long-tongued bees prefer tubular flowers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Beetles like odors and simple flowers with an open bowl, dull, white, or reddish color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Flies like small, shallow flowers, in drab colors – like brown, purple, and with a bad odor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Butterflies (are generalists), and like perching platforms, with a light scent, and composite flowers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Moths like strong and sweet smells, flowers that open in the late afternoon/evening, and clusters of white/pale flowers that they can see in dark.</a:t>
            </a:r>
            <a:endParaRPr>
              <a:solidFill>
                <a:schemeClr val="dk1"/>
              </a:solidFill>
            </a:endParaRPr>
          </a:p>
          <a:p>
            <a:pPr marL="0" lvl="0" indent="0" algn="l" rtl="0">
              <a:lnSpc>
                <a:spcPct val="100000"/>
              </a:lnSpc>
              <a:spcBef>
                <a:spcPts val="0"/>
              </a:spcBef>
              <a:spcAft>
                <a:spcPts val="0"/>
              </a:spcAft>
              <a:buSzPts val="1100"/>
              <a:buNone/>
            </a:pPr>
            <a:r>
              <a:rPr lang="en"/>
              <a:t>In summary, if</a:t>
            </a:r>
            <a:r>
              <a:rPr lang="en">
                <a:solidFill>
                  <a:srgbClr val="202124"/>
                </a:solidFill>
                <a:highlight>
                  <a:srgbClr val="FFFFFF"/>
                </a:highlight>
              </a:rPr>
              <a:t> you’re not seeing the pollinators you want to see - think about pollinator preferences when selecting plants for your yard.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f62297c80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gbf62297c80_2_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Where are you all from? </a:t>
            </a:r>
            <a:endParaRPr/>
          </a:p>
          <a:p>
            <a:pPr marL="0" lvl="0" indent="0" algn="l" rtl="0">
              <a:spcBef>
                <a:spcPts val="0"/>
              </a:spcBef>
              <a:spcAft>
                <a:spcPts val="0"/>
              </a:spcAft>
              <a:buClr>
                <a:schemeClr val="dk1"/>
              </a:buClr>
              <a:buSzPts val="1200"/>
              <a:buFont typeface="Calibri"/>
              <a:buNone/>
            </a:pPr>
            <a:r>
              <a:rPr lang="en"/>
              <a:t>What is your watershed?  </a:t>
            </a:r>
            <a:endParaRPr/>
          </a:p>
          <a:p>
            <a:pPr marL="0" lvl="0" indent="0" algn="l" rtl="0">
              <a:spcBef>
                <a:spcPts val="0"/>
              </a:spcBef>
              <a:spcAft>
                <a:spcPts val="0"/>
              </a:spcAft>
              <a:buClr>
                <a:schemeClr val="dk1"/>
              </a:buClr>
              <a:buSzPts val="1200"/>
              <a:buFont typeface="Calibri"/>
              <a:buNone/>
            </a:pPr>
            <a:r>
              <a:rPr lang="en"/>
              <a:t>Favorite thing about your yard? Least Favorite thing about your yard?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Morgan - This is a resource I like (which we’ll put in the chat - </a:t>
            </a:r>
            <a:r>
              <a:rPr lang="en" b="1">
                <a:solidFill>
                  <a:schemeClr val="dk1"/>
                </a:solidFill>
              </a:rPr>
              <a:t>Beneficial Insect Plants: </a:t>
            </a:r>
            <a:r>
              <a:rPr lang="en" u="sng">
                <a:solidFill>
                  <a:srgbClr val="CE93D8"/>
                </a:solidFill>
                <a:hlinkClick r:id="rId3">
                  <a:extLst>
                    <a:ext uri="{A12FA001-AC4F-418D-AE19-62706E023703}">
                      <ahyp:hlinkClr xmlns:ahyp="http://schemas.microsoft.com/office/drawing/2018/hyperlinkcolor" val="tx"/>
                    </a:ext>
                  </a:extLst>
                </a:hlinkClick>
              </a:rPr>
              <a:t>https://drive.google.com/file/d/1ZY4_DgmEkrHw8BmveNndcwbhLl_ssAwt/view</a:t>
            </a:r>
            <a:r>
              <a:rPr lang="en"/>
              <a:t>) as it’s a good reminder to plant blooming species that attract beneficial insects throughout the growing season. Overlapping flowering times provide continued forage. As you can see, </a:t>
            </a:r>
            <a:r>
              <a:rPr lang="en">
                <a:solidFill>
                  <a:schemeClr val="dk1"/>
                </a:solidFill>
              </a:rPr>
              <a:t>pink (or red) flowering currant is getting ready to bloom right now, with others like Oregon Grape, Oregon Iris, and Red Osier Dogwood blooming later this spring. And something like Oregon Sunshine can benefit insects into the late summer.</a:t>
            </a:r>
            <a:r>
              <a:rPr lang="en"/>
              <a:t> </a:t>
            </a:r>
            <a:endParaRPr/>
          </a:p>
          <a:p>
            <a:pPr marL="0" marR="0" lvl="0" indent="0" algn="l" rtl="0">
              <a:lnSpc>
                <a:spcPct val="100000"/>
              </a:lnSpc>
              <a:spcBef>
                <a:spcPts val="0"/>
              </a:spcBef>
              <a:spcAft>
                <a:spcPts val="0"/>
              </a:spcAft>
              <a:buClr>
                <a:srgbClr val="000000"/>
              </a:buClr>
              <a:buSzPts val="1100"/>
              <a:buFont typeface="Arial"/>
              <a:buNone/>
            </a:pPr>
            <a:r>
              <a:rPr lang="en"/>
              <a:t>A new website that you should definitely check out is </a:t>
            </a:r>
            <a:r>
              <a:rPr lang="en" b="1"/>
              <a:t>Oregon Flora:</a:t>
            </a:r>
            <a:r>
              <a:rPr lang="en"/>
              <a:t> </a:t>
            </a:r>
            <a:r>
              <a:rPr lang="en" u="sng">
                <a:solidFill>
                  <a:schemeClr val="hlink"/>
                </a:solidFill>
                <a:hlinkClick r:id="rId4"/>
              </a:rPr>
              <a:t>https://oregonflora.org/garden/index.php</a:t>
            </a:r>
            <a:r>
              <a:rPr lang="en"/>
              <a:t> which is essentially a database of native plants which you can filter by plant needs, plant features, growth and maintenance, ecoregion and habitat type. You can even search by what kind of pollinators you’re trying to attract - so be sure to check it out!</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712552a8b9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712552a8b9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Morgan - </a:t>
            </a:r>
            <a:r>
              <a:rPr lang="en">
                <a:solidFill>
                  <a:schemeClr val="dk1"/>
                </a:solidFill>
              </a:rPr>
              <a:t>As bees are our most important and efficient pollinators and wild flowering plants rely on them for pollination and reproduction, it’s important to create bee-friendly gardens as we have over 4,000 native bees in North America! In the chat window, we’ll share the </a:t>
            </a:r>
            <a:r>
              <a:rPr lang="en" b="1">
                <a:solidFill>
                  <a:schemeClr val="dk1"/>
                </a:solidFill>
              </a:rPr>
              <a:t>Beesponsible Outreach Toolkit for Municipalities:</a:t>
            </a:r>
            <a:r>
              <a:rPr lang="en">
                <a:solidFill>
                  <a:schemeClr val="dk1"/>
                </a:solidFill>
              </a:rPr>
              <a:t> </a:t>
            </a:r>
            <a:r>
              <a:rPr lang="en" u="sng">
                <a:solidFill>
                  <a:srgbClr val="CE93D8"/>
                </a:solidFill>
                <a:hlinkClick r:id="rId3">
                  <a:extLst>
                    <a:ext uri="{A12FA001-AC4F-418D-AE19-62706E023703}">
                      <ahyp:hlinkClr xmlns:ahyp="http://schemas.microsoft.com/office/drawing/2018/hyperlinkcolor" val="tx"/>
                    </a:ext>
                  </a:extLst>
                </a:hlinkClick>
              </a:rPr>
              <a:t>https://drive.google.com/file/d/1JhhgP6E8W8qbGdIw1A7AKgsGbqxYBZQQ/view?usp=sharing</a:t>
            </a:r>
            <a:r>
              <a:rPr lang="en">
                <a:solidFill>
                  <a:schemeClr val="dk1"/>
                </a:solidFill>
              </a:rPr>
              <a:t> to</a:t>
            </a:r>
            <a:r>
              <a:rPr lang="en">
                <a:solidFill>
                  <a:srgbClr val="A1E8D9"/>
                </a:solidFill>
              </a:rPr>
              <a:t> </a:t>
            </a:r>
            <a:r>
              <a:rPr lang="en"/>
              <a:t>help spread the word about the importance of bees, the challenges they face, and the actions your fellow community members can take to help. Pollinators are declining world-wide due to various factors including habitat loss, pesticides, disease, land use changes, and climate change. The once-common rusty patched bumble bee, which was recently listed as endangered in the U.S. and the beloved monarch butterfly, which has declined by 99% in the west are examples of species on the brink of extinction.</a:t>
            </a:r>
            <a:endParaRPr/>
          </a:p>
          <a:p>
            <a:pPr marL="0" lvl="0" indent="0" algn="l" rtl="0">
              <a:spcBef>
                <a:spcPts val="0"/>
              </a:spcBef>
              <a:spcAft>
                <a:spcPts val="0"/>
              </a:spcAft>
              <a:buNone/>
            </a:pPr>
            <a:r>
              <a:rPr lang="en"/>
              <a:t>To show your commitment to bees, display a pollinator sign such as those from</a:t>
            </a:r>
            <a:r>
              <a:rPr lang="en" b="1"/>
              <a:t> Victory Garden of Tomorrow (which Adam already mentioned):</a:t>
            </a:r>
            <a:r>
              <a:rPr lang="en"/>
              <a:t> </a:t>
            </a:r>
            <a:r>
              <a:rPr lang="en" u="sng">
                <a:solidFill>
                  <a:schemeClr val="hlink"/>
                </a:solidFill>
                <a:hlinkClick r:id="rId4"/>
              </a:rPr>
              <a:t>https://www.victorygardenoftomorrow.com/gardensigns-1</a:t>
            </a:r>
            <a:r>
              <a:rPr lang="en"/>
              <a:t> (this is a local Portland company that makes various attractive garden signs featuring pollinators and other wildlife). Another great option is </a:t>
            </a:r>
            <a:r>
              <a:rPr lang="en" b="1"/>
              <a:t>Xerces Society’s Pollinator Habitat Sign</a:t>
            </a:r>
            <a:r>
              <a:rPr lang="en"/>
              <a:t>: </a:t>
            </a:r>
            <a:r>
              <a:rPr lang="en" u="sng">
                <a:solidFill>
                  <a:schemeClr val="hlink"/>
                </a:solidFill>
                <a:hlinkClick r:id="rId5"/>
              </a:rPr>
              <a:t>https://gifts.xerces.org/products/pollinator-habitat-sign-2020</a:t>
            </a:r>
            <a:r>
              <a:rPr lang="en"/>
              <a:t>. One thing to remember as far as bee habitat is to be sure to keep areas of undisturbed soil and grassy patches in your yard as many bees build their nests either in the ground, rodent burrows, grass clumps, dead snags, or rotting logs.</a:t>
            </a:r>
            <a:endParaRPr sz="1700">
              <a:solidFill>
                <a:schemeClr val="dk1"/>
              </a:solidFill>
              <a:latin typeface="Calibri"/>
              <a:ea typeface="Calibri"/>
              <a:cs typeface="Calibri"/>
              <a:sym typeface="Calibri"/>
            </a:endParaRPr>
          </a:p>
          <a:p>
            <a:pPr marL="0" lvl="0" indent="0" algn="l" rtl="0">
              <a:spcBef>
                <a:spcPts val="0"/>
              </a:spcBef>
              <a:spcAft>
                <a:spcPts val="0"/>
              </a:spcAft>
              <a:buNone/>
            </a:pPr>
            <a:r>
              <a:rPr lang="en"/>
              <a:t>And now we’re going to learn more about other beneficial insects from Lisa!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Lisa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r>
              <a:rPr lang="en"/>
              <a:t>Several reasons:</a:t>
            </a:r>
            <a:endParaRPr/>
          </a:p>
          <a:p>
            <a:pPr marL="457200" lvl="0" indent="-298450" algn="l" rtl="0">
              <a:lnSpc>
                <a:spcPct val="100000"/>
              </a:lnSpc>
              <a:spcBef>
                <a:spcPts val="0"/>
              </a:spcBef>
              <a:spcAft>
                <a:spcPts val="0"/>
              </a:spcAft>
              <a:buSzPts val="1100"/>
              <a:buChar char="●"/>
            </a:pPr>
            <a:r>
              <a:rPr lang="en"/>
              <a:t>Obviously, these insects help control garden pests without the use of pesticides! 	</a:t>
            </a:r>
            <a:endParaRPr/>
          </a:p>
          <a:p>
            <a:pPr marL="457200" lvl="0" indent="-298450" algn="l" rtl="0">
              <a:lnSpc>
                <a:spcPct val="100000"/>
              </a:lnSpc>
              <a:spcBef>
                <a:spcPts val="0"/>
              </a:spcBef>
              <a:spcAft>
                <a:spcPts val="0"/>
              </a:spcAft>
              <a:buSzPts val="1100"/>
              <a:buChar char="●"/>
            </a:pPr>
            <a:r>
              <a:rPr lang="en"/>
              <a:t>Habitat for beneficial insects are beautiful AND provide habitat for pollinators!</a:t>
            </a:r>
            <a:endParaRPr/>
          </a:p>
          <a:p>
            <a:pPr marL="457200" lvl="0" indent="-298450" algn="l" rtl="0">
              <a:lnSpc>
                <a:spcPct val="100000"/>
              </a:lnSpc>
              <a:spcBef>
                <a:spcPts val="0"/>
              </a:spcBef>
              <a:spcAft>
                <a:spcPts val="0"/>
              </a:spcAft>
              <a:buSzPts val="1100"/>
              <a:buChar char="●"/>
            </a:pPr>
            <a:r>
              <a:rPr lang="en"/>
              <a:t>The increase in beneficial insect populations provide food for birds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marR="0" lvl="0" indent="0" algn="l" rtl="0">
              <a:lnSpc>
                <a:spcPct val="100000"/>
              </a:lnSpc>
              <a:spcBef>
                <a:spcPts val="0"/>
              </a:spcBef>
              <a:spcAft>
                <a:spcPts val="0"/>
              </a:spcAft>
              <a:buClr>
                <a:srgbClr val="000000"/>
              </a:buClr>
              <a:buSzPts val="1100"/>
              <a:buFont typeface="Arial"/>
              <a:buNone/>
            </a:pPr>
            <a:r>
              <a:rPr lang="en"/>
              <a:t>Make sure you aren’t killing off the good guys when you battle the bad guys!</a:t>
            </a:r>
            <a:endParaRPr/>
          </a:p>
          <a:p>
            <a:pPr marL="0" lvl="0" indent="0" algn="l" rtl="0">
              <a:lnSpc>
                <a:spcPct val="100000"/>
              </a:lnSpc>
              <a:spcBef>
                <a:spcPts val="0"/>
              </a:spcBef>
              <a:spcAft>
                <a:spcPts val="0"/>
              </a:spcAft>
              <a:buSzPts val="1100"/>
              <a:buNone/>
            </a:pPr>
            <a:r>
              <a:rPr lang="en"/>
              <a:t>Bad:</a:t>
            </a:r>
            <a:endParaRPr/>
          </a:p>
          <a:p>
            <a:pPr marL="457200" lvl="0" indent="-298450" algn="l" rtl="0">
              <a:lnSpc>
                <a:spcPct val="100000"/>
              </a:lnSpc>
              <a:spcBef>
                <a:spcPts val="0"/>
              </a:spcBef>
              <a:spcAft>
                <a:spcPts val="0"/>
              </a:spcAft>
              <a:buSzPts val="1100"/>
              <a:buChar char="●"/>
            </a:pPr>
            <a:r>
              <a:rPr lang="en"/>
              <a:t>Scale</a:t>
            </a:r>
            <a:endParaRPr/>
          </a:p>
          <a:p>
            <a:pPr marL="457200" lvl="0" indent="-298450" algn="l" rtl="0">
              <a:lnSpc>
                <a:spcPct val="100000"/>
              </a:lnSpc>
              <a:spcBef>
                <a:spcPts val="0"/>
              </a:spcBef>
              <a:spcAft>
                <a:spcPts val="0"/>
              </a:spcAft>
              <a:buSzPts val="1100"/>
              <a:buChar char="●"/>
            </a:pPr>
            <a:r>
              <a:rPr lang="en"/>
              <a:t>Caterpillars</a:t>
            </a:r>
            <a:endParaRPr/>
          </a:p>
          <a:p>
            <a:pPr marL="457200" lvl="0" indent="-298450" algn="l" rtl="0">
              <a:lnSpc>
                <a:spcPct val="100000"/>
              </a:lnSpc>
              <a:spcBef>
                <a:spcPts val="0"/>
              </a:spcBef>
              <a:spcAft>
                <a:spcPts val="0"/>
              </a:spcAft>
              <a:buSzPts val="1100"/>
              <a:buChar char="●"/>
            </a:pPr>
            <a:r>
              <a:rPr lang="en"/>
              <a:t>Aphids</a:t>
            </a:r>
            <a:endParaRPr/>
          </a:p>
          <a:p>
            <a:pPr marL="457200" lvl="0" indent="-298450" algn="l" rtl="0">
              <a:lnSpc>
                <a:spcPct val="100000"/>
              </a:lnSpc>
              <a:spcBef>
                <a:spcPts val="0"/>
              </a:spcBef>
              <a:spcAft>
                <a:spcPts val="0"/>
              </a:spcAft>
              <a:buSzPts val="1100"/>
              <a:buChar char="●"/>
            </a:pPr>
            <a:r>
              <a:rPr lang="en"/>
              <a:t>Spider mites</a:t>
            </a:r>
            <a:endParaRPr/>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
              <a:t>Good guys:</a:t>
            </a:r>
            <a:endParaRPr/>
          </a:p>
          <a:p>
            <a:pPr marL="457200" lvl="0" indent="-298450" algn="l" rtl="0">
              <a:lnSpc>
                <a:spcPct val="100000"/>
              </a:lnSpc>
              <a:spcBef>
                <a:spcPts val="0"/>
              </a:spcBef>
              <a:spcAft>
                <a:spcPts val="0"/>
              </a:spcAft>
              <a:buSzPts val="1100"/>
              <a:buChar char="●"/>
            </a:pPr>
            <a:r>
              <a:rPr lang="en"/>
              <a:t>Lady bug</a:t>
            </a:r>
            <a:endParaRPr/>
          </a:p>
          <a:p>
            <a:pPr marL="457200" lvl="0" indent="-298450" algn="l" rtl="0">
              <a:lnSpc>
                <a:spcPct val="100000"/>
              </a:lnSpc>
              <a:spcBef>
                <a:spcPts val="0"/>
              </a:spcBef>
              <a:spcAft>
                <a:spcPts val="0"/>
              </a:spcAft>
              <a:buSzPts val="1100"/>
              <a:buChar char="●"/>
            </a:pPr>
            <a:r>
              <a:rPr lang="en"/>
              <a:t>Parasitic wasp</a:t>
            </a:r>
            <a:endParaRPr/>
          </a:p>
          <a:p>
            <a:pPr marL="457200" lvl="0" indent="-298450" algn="l" rtl="0">
              <a:lnSpc>
                <a:spcPct val="100000"/>
              </a:lnSpc>
              <a:spcBef>
                <a:spcPts val="0"/>
              </a:spcBef>
              <a:spcAft>
                <a:spcPts val="0"/>
              </a:spcAft>
              <a:buSzPts val="1100"/>
              <a:buChar char="●"/>
            </a:pPr>
            <a:r>
              <a:rPr lang="en"/>
              <a:t>Tachinid fly</a:t>
            </a:r>
            <a:endParaRPr/>
          </a:p>
          <a:p>
            <a:pPr marL="457200" lvl="0" indent="-298450" algn="l" rtl="0">
              <a:lnSpc>
                <a:spcPct val="100000"/>
              </a:lnSpc>
              <a:spcBef>
                <a:spcPts val="0"/>
              </a:spcBef>
              <a:spcAft>
                <a:spcPts val="0"/>
              </a:spcAft>
              <a:buSzPts val="1100"/>
              <a:buChar char="●"/>
            </a:pPr>
            <a:r>
              <a:rPr lang="en"/>
              <a:t>Hover fly</a:t>
            </a:r>
            <a:endParaRPr/>
          </a:p>
          <a:p>
            <a:pPr marL="457200" lvl="0" indent="-298450" algn="l" rtl="0">
              <a:lnSpc>
                <a:spcPct val="100000"/>
              </a:lnSpc>
              <a:spcBef>
                <a:spcPts val="0"/>
              </a:spcBef>
              <a:spcAft>
                <a:spcPts val="0"/>
              </a:spcAft>
              <a:buSzPts val="1100"/>
              <a:buChar char="●"/>
            </a:pPr>
            <a:r>
              <a:rPr lang="en"/>
              <a:t>Ground beetle</a:t>
            </a:r>
            <a:endParaRPr/>
          </a:p>
          <a:p>
            <a:pPr marL="457200" lvl="0" indent="-298450" algn="l" rtl="0">
              <a:lnSpc>
                <a:spcPct val="100000"/>
              </a:lnSpc>
              <a:spcBef>
                <a:spcPts val="0"/>
              </a:spcBef>
              <a:spcAft>
                <a:spcPts val="0"/>
              </a:spcAft>
              <a:buSzPts val="1100"/>
              <a:buChar char="●"/>
            </a:pPr>
            <a:r>
              <a:rPr lang="en"/>
              <a:t>Lacewing</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Lisa-the big 3 P’s</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en"/>
              <a:t>Predators go through life gorging themselves on pests, and sometimes other beneficials, but their benefits go far beyond the occasional meal of a buddy.</a:t>
            </a:r>
            <a:endParaRPr/>
          </a:p>
          <a:p>
            <a:pPr marL="0" lvl="0" indent="0" algn="l" rtl="0">
              <a:lnSpc>
                <a:spcPct val="100000"/>
              </a:lnSpc>
              <a:spcBef>
                <a:spcPts val="0"/>
              </a:spcBef>
              <a:spcAft>
                <a:spcPts val="0"/>
              </a:spcAft>
              <a:buSzPts val="1100"/>
              <a:buNone/>
            </a:pPr>
            <a:r>
              <a:rPr lang="en"/>
              <a:t>Parasitoids lay their eggs on OR in a garden pest and it is that developing insect that is the one who does the damage.  I have some cool video to show in a few minutes.</a:t>
            </a:r>
            <a:endParaRPr/>
          </a:p>
          <a:p>
            <a:pPr marL="0" lvl="0" indent="0" algn="l" rtl="0">
              <a:lnSpc>
                <a:spcPct val="100000"/>
              </a:lnSpc>
              <a:spcBef>
                <a:spcPts val="0"/>
              </a:spcBef>
              <a:spcAft>
                <a:spcPts val="0"/>
              </a:spcAft>
              <a:buSzPts val="1100"/>
              <a:buNone/>
            </a:pPr>
            <a:r>
              <a:rPr lang="en"/>
              <a:t>Then there are pollinators.  While pollinators are very necessary for production of our food (nearly 75% of the worlds food crops), they are not natural enemies of our garden pests.  The exception are hornets and yellow jackets who provide some minor pollination benefits, but will in fact prey on pests like grasshoppers and caterpillars.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r>
              <a:rPr lang="en"/>
              <a:t>You must have a food source for your beneficials so don’t expect your garden to be pest free! </a:t>
            </a:r>
            <a:r>
              <a:rPr lang="en">
                <a:solidFill>
                  <a:schemeClr val="dk1"/>
                </a:solidFill>
              </a:rPr>
              <a:t>Then when you do have a major outbreak you have your beneficial army ready.  </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However, </a:t>
            </a:r>
            <a:r>
              <a:rPr lang="en"/>
              <a:t>you must also realize that control does not happen overnight.  You must expect to have insect activity (good and bad) in your garden.  You must also decide what your tolerance level will be.  If you have a very large outbreak you need to scout and identify if your beneficial army has gone to work.  If it has...be patient.  </a:t>
            </a:r>
            <a:endParaRPr/>
          </a:p>
          <a:p>
            <a:pPr marL="0" lvl="0" indent="0" algn="l" rtl="0">
              <a:lnSpc>
                <a:spcPct val="100000"/>
              </a:lnSpc>
              <a:spcBef>
                <a:spcPts val="0"/>
              </a:spcBef>
              <a:spcAft>
                <a:spcPts val="0"/>
              </a:spcAft>
              <a:buSzPts val="1100"/>
              <a:buNone/>
            </a:pPr>
            <a:r>
              <a:rPr lang="en"/>
              <a:t>If you do not have any beneficial insects you may consider pruning the insects out of the plant or some low toxicity options like Safer soap or neem oil depending on your pest.</a:t>
            </a:r>
            <a:endParaRPr/>
          </a:p>
          <a:p>
            <a:pPr marL="0" lvl="0" indent="0" algn="l" rtl="0">
              <a:lnSpc>
                <a:spcPct val="100000"/>
              </a:lnSpc>
              <a:spcBef>
                <a:spcPts val="0"/>
              </a:spcBef>
              <a:spcAft>
                <a:spcPts val="0"/>
              </a:spcAft>
              <a:buSzPts val="1100"/>
              <a:buNone/>
            </a:pPr>
            <a:r>
              <a:rPr lang="en"/>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r>
              <a:rPr lang="en"/>
              <a:t>Here is where our garden habitat comes into play.  For the beneficial insects whose larvae attack the garden pest, you must make sure the adults have food to reproduce.  This means there must be flowers available from early spring to fall!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(many young are carnivorous while their adults are pollinators)- is this true Lisa?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f62297c80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bf62297c80_2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Morgan - At our last session, you were all tasked with creating a site inventory and map of your habitat area. Hopefully you came up with some creative representations and project ideas. If you did not get a chance to complete this activity, here is a link for reference in the chat: </a:t>
            </a:r>
            <a:r>
              <a:rPr lang="en" sz="13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https://drive.google.com/file/d/1la8gN0ZgUsKpXH2ZZvuWRXqXqJTW-0HP/view?usp=sharing</a:t>
            </a:r>
            <a:r>
              <a:rPr lang="en"/>
              <a:t>. We are now going to split everyone into breakout rooms of 6-8 people for 20 minutes. </a:t>
            </a:r>
            <a:endParaRPr/>
          </a:p>
          <a:p>
            <a:pPr marL="0" lvl="0" indent="0" algn="l" rtl="0">
              <a:spcBef>
                <a:spcPts val="0"/>
              </a:spcBef>
              <a:spcAft>
                <a:spcPts val="0"/>
              </a:spcAft>
              <a:buClr>
                <a:schemeClr val="dk1"/>
              </a:buClr>
              <a:buSzPts val="1200"/>
              <a:buFont typeface="Calibri"/>
              <a:buNone/>
            </a:pPr>
            <a:r>
              <a:rPr lang="en"/>
              <a:t>While we’re breaking everyone up into groups, here’s what you’ll be discussing as a group.</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r>
              <a:rPr lang="en"/>
              <a:t>Parasitoids lay their eggs on or in a garden pest and it is the larvae that kill the pest.  Scouting is very important in this situation.  If you see a pest such as a caterpillar with white eggs on it, do not kill it!  Those larvae are killing the insect and then an adult parasitoid insect will emerge to fly off and kill another pest!</a:t>
            </a:r>
            <a:endParaRPr/>
          </a:p>
          <a:p>
            <a:pPr marL="0" lvl="0" indent="0" algn="l" rtl="0">
              <a:lnSpc>
                <a:spcPct val="100000"/>
              </a:lnSpc>
              <a:spcBef>
                <a:spcPts val="0"/>
              </a:spcBef>
              <a:spcAft>
                <a:spcPts val="0"/>
              </a:spcAft>
              <a:buSzPts val="1100"/>
              <a:buNone/>
            </a:pPr>
            <a:r>
              <a:rPr lang="en"/>
              <a:t>Do you see the common habitat needs for the predators and the parasitoids?  Flowers blooming in all seasons!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9:notes"/>
          <p:cNvSpPr txBox="1">
            <a:spLocks noGrp="1"/>
          </p:cNvSpPr>
          <p:nvPr>
            <p:ph type="body" idx="1"/>
          </p:nvPr>
        </p:nvSpPr>
        <p:spPr>
          <a:xfrm>
            <a:off x="685800" y="4343401"/>
            <a:ext cx="5486400" cy="4114800"/>
          </a:xfrm>
          <a:prstGeom prst="rect">
            <a:avLst/>
          </a:prstGeom>
          <a:noFill/>
          <a:ln>
            <a:noFill/>
          </a:ln>
        </p:spPr>
        <p:txBody>
          <a:bodyPr spcFirstLastPara="1" wrap="square" lIns="91300" tIns="45650" rIns="91300" bIns="456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200"/>
          </a:p>
          <a:p>
            <a:pPr marL="0" marR="0" lvl="0" indent="0" algn="l" rtl="0">
              <a:lnSpc>
                <a:spcPct val="100000"/>
              </a:lnSpc>
              <a:spcBef>
                <a:spcPts val="0"/>
              </a:spcBef>
              <a:spcAft>
                <a:spcPts val="0"/>
              </a:spcAft>
              <a:buClr>
                <a:srgbClr val="000000"/>
              </a:buClr>
              <a:buSzPts val="1100"/>
              <a:buFont typeface="Arial"/>
              <a:buNone/>
            </a:pPr>
            <a:endParaRPr sz="1200"/>
          </a:p>
          <a:p>
            <a:pPr marL="0" marR="0" lvl="0" indent="0" algn="l" rtl="0">
              <a:lnSpc>
                <a:spcPct val="100000"/>
              </a:lnSpc>
              <a:spcBef>
                <a:spcPts val="0"/>
              </a:spcBef>
              <a:spcAft>
                <a:spcPts val="0"/>
              </a:spcAft>
              <a:buClr>
                <a:srgbClr val="000000"/>
              </a:buClr>
              <a:buSzPts val="1100"/>
              <a:buFont typeface="Arial"/>
              <a:buNone/>
            </a:pPr>
            <a:r>
              <a:rPr lang="en" sz="1200"/>
              <a:t>Lisa</a:t>
            </a:r>
            <a:endParaRPr sz="1200"/>
          </a:p>
          <a:p>
            <a:pPr marL="0" marR="0" lvl="0" indent="0" algn="l" rtl="0">
              <a:lnSpc>
                <a:spcPct val="100000"/>
              </a:lnSpc>
              <a:spcBef>
                <a:spcPts val="0"/>
              </a:spcBef>
              <a:spcAft>
                <a:spcPts val="0"/>
              </a:spcAft>
              <a:buClr>
                <a:srgbClr val="000000"/>
              </a:buClr>
              <a:buSzPts val="1100"/>
              <a:buFont typeface="Arial"/>
              <a:buNone/>
            </a:pPr>
            <a:r>
              <a:rPr lang="en" sz="1200"/>
              <a:t>Here is another case where scouting is very important!  If you see aphid mummies in your infestation of aphids, you know your beneficial insect army is hard at work. Aphid mummies are the bloated gray or white bodies of aphids.</a:t>
            </a:r>
            <a:endParaRPr sz="1200"/>
          </a:p>
          <a:p>
            <a:pPr marL="0" marR="0" lvl="0" indent="0" algn="l" rtl="0">
              <a:lnSpc>
                <a:spcPct val="100000"/>
              </a:lnSpc>
              <a:spcBef>
                <a:spcPts val="0"/>
              </a:spcBef>
              <a:spcAft>
                <a:spcPts val="0"/>
              </a:spcAft>
              <a:buSzPts val="1100"/>
              <a:buNone/>
            </a:pPr>
            <a:r>
              <a:rPr lang="en" sz="1200" b="0" i="0" u="none" strike="noStrike" cap="none">
                <a:solidFill>
                  <a:schemeClr val="dk1"/>
                </a:solidFill>
                <a:latin typeface="Calibri"/>
                <a:ea typeface="Calibri"/>
                <a:cs typeface="Calibri"/>
                <a:sym typeface="Calibri"/>
              </a:rPr>
              <a:t> Top left video: This is an adult parasitic wasp ovipositing an egg into an unsuspecting aphid.  The “stinger of these parasitic wasps have evolved into “ovipositers” which allows the wasp to insert her egg into the aphid.  The aphid then does not feel so great and puffs up into what we call a mummy.  Some mummies are silver, tannish like the ones on the picture on the right, some are black and others whitish depending on the species of wasps that have parasitized them.</a:t>
            </a:r>
            <a:endParaRPr sz="1400"/>
          </a:p>
          <a:p>
            <a:pPr marL="0" marR="0" lvl="0" indent="0" algn="l" rtl="0">
              <a:lnSpc>
                <a:spcPct val="100000"/>
              </a:lnSpc>
              <a:spcBef>
                <a:spcPts val="0"/>
              </a:spcBef>
              <a:spcAft>
                <a:spcPts val="0"/>
              </a:spcAft>
              <a:buSzPts val="11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100"/>
              <a:buNone/>
            </a:pPr>
            <a:r>
              <a:rPr lang="en" sz="1200" b="0" i="0" u="none" strike="noStrike" cap="none">
                <a:solidFill>
                  <a:schemeClr val="dk1"/>
                </a:solidFill>
                <a:latin typeface="Calibri"/>
                <a:ea typeface="Calibri"/>
                <a:cs typeface="Calibri"/>
                <a:sym typeface="Calibri"/>
              </a:rPr>
              <a:t>All these videos came from Dr. Steven Wratten, the king of beetle banks in New Zealand.</a:t>
            </a:r>
            <a:endParaRPr sz="1400"/>
          </a:p>
          <a:p>
            <a:pPr marL="0" marR="0" lvl="0" indent="0" algn="l" rtl="0">
              <a:lnSpc>
                <a:spcPct val="100000"/>
              </a:lnSpc>
              <a:spcBef>
                <a:spcPts val="0"/>
              </a:spcBef>
              <a:spcAft>
                <a:spcPts val="0"/>
              </a:spcAft>
              <a:buSzPts val="1100"/>
              <a:buNone/>
            </a:pPr>
            <a:r>
              <a:rPr lang="en" sz="1200" b="0" i="0" u="none" strike="noStrike" cap="none">
                <a:solidFill>
                  <a:schemeClr val="dk1"/>
                </a:solidFill>
                <a:latin typeface="Calibri"/>
                <a:ea typeface="Calibri"/>
                <a:cs typeface="Calibri"/>
                <a:sym typeface="Calibri"/>
              </a:rPr>
              <a:t>Next go to the video on the top right: Here a mature parasitic wasp has developed from her egg.  She is chewing her exit hole in the aphid which is almost completely round.</a:t>
            </a:r>
            <a:endParaRPr sz="1400"/>
          </a:p>
          <a:p>
            <a:pPr marL="0" marR="0" lvl="0" indent="0" algn="l" rtl="0">
              <a:lnSpc>
                <a:spcPct val="100000"/>
              </a:lnSpc>
              <a:spcBef>
                <a:spcPts val="0"/>
              </a:spcBef>
              <a:spcAft>
                <a:spcPts val="0"/>
              </a:spcAft>
              <a:buSzPts val="1100"/>
              <a:buNone/>
            </a:pPr>
            <a:r>
              <a:rPr lang="en" sz="1200" b="0" i="0" u="none" strike="noStrike" cap="none">
                <a:solidFill>
                  <a:schemeClr val="dk1"/>
                </a:solidFill>
                <a:latin typeface="Calibri"/>
                <a:ea typeface="Calibri"/>
                <a:cs typeface="Calibri"/>
                <a:sym typeface="Calibri"/>
              </a:rPr>
              <a:t>Next go to the video on the bottom left and you will see the adult wasp exiting the dead aphid.</a:t>
            </a:r>
            <a:endParaRPr sz="1200" b="0" i="0" u="none" strike="noStrike" cap="none">
              <a:solidFill>
                <a:schemeClr val="dk1"/>
              </a:solidFill>
              <a:latin typeface="Calibri"/>
              <a:ea typeface="Calibri"/>
              <a:cs typeface="Calibri"/>
              <a:sym typeface="Calibri"/>
            </a:endParaRPr>
          </a:p>
        </p:txBody>
      </p:sp>
      <p:sp>
        <p:nvSpPr>
          <p:cNvPr id="319" name="Google Shape;319;p19:notes"/>
          <p:cNvSpPr txBox="1">
            <a:spLocks noGrp="1"/>
          </p:cNvSpPr>
          <p:nvPr>
            <p:ph type="sldNum" idx="12"/>
          </p:nvPr>
        </p:nvSpPr>
        <p:spPr>
          <a:xfrm>
            <a:off x="3884613" y="8685214"/>
            <a:ext cx="2971800" cy="457200"/>
          </a:xfrm>
          <a:prstGeom prst="rect">
            <a:avLst/>
          </a:prstGeom>
          <a:noFill/>
          <a:ln>
            <a:noFill/>
          </a:ln>
        </p:spPr>
        <p:txBody>
          <a:bodyPr spcFirstLastPara="1" wrap="square" lIns="91300" tIns="45650" rIns="91300"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r>
              <a:rPr lang="en"/>
              <a:t>Where would you go to get away from pesticides or soil disturbances?  Perennial beds are great because you don’t dig up the soil every year.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Clumping grasses like (cALIFORNIA ROMERS FESCUE, TUFTED HAIRGRASS, WILDRYE, foothill sedge in oak savannahs)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Fescue, Miscanthus, fountain grass or Pennisetum, and switch grass have a good base for insects to hide and they are high and dry, perfect for overwintering ground beetles. Sometimes we call these beetle BANKS.  Make sure there is food - leave a small population of pests and have blooming flowers early spring through fall. </a:t>
            </a: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
                <a:solidFill>
                  <a:schemeClr val="dk1"/>
                </a:solidFill>
              </a:rPr>
              <a:t>When we talk about a water source we aren’t talking pools.  How many of you have seen dead insect who tried to drink in a pool?  They usually drown.  Bird baths, small divots in landscape rocks or saucers filled with rocks that are shaded and have water even for part of the day will work.  If you have a bird bath, add a branch that is large enough for insects or even small birds to land on and work their way down to the water.  Some birdbaths are beautiful but smooth and do not provide good footing.  Even sprinkling foliage in the morning helps provide water.</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 Are you seeing that the basic needs for wildlife and beneficial insects are sounding the same?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marR="0" lvl="0" indent="0" algn="l" rtl="0">
              <a:lnSpc>
                <a:spcPct val="100000"/>
              </a:lnSpc>
              <a:spcBef>
                <a:spcPts val="0"/>
              </a:spcBef>
              <a:spcAft>
                <a:spcPts val="0"/>
              </a:spcAft>
              <a:buClr>
                <a:srgbClr val="000000"/>
              </a:buClr>
              <a:buSzPts val="1100"/>
              <a:buFont typeface="Arial"/>
              <a:buNone/>
            </a:pPr>
            <a:r>
              <a:rPr lang="en"/>
              <a:t>Who doesn’t want to see flowers all season?</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Think of your garden as having layers.  Shrink down to insect size.  Are there ground covers, mid-level flowers, taller flowers and shrubs, and even flowering trees? </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Look at the shape and types of flowers you have to offer these insects. </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Plant in clumps! Not just onesies. </a:t>
            </a:r>
            <a:endParaRPr/>
          </a:p>
          <a:p>
            <a:pPr marL="0" marR="0" lvl="0" indent="0" algn="l" rtl="0">
              <a:lnSpc>
                <a:spcPct val="100000"/>
              </a:lnSpc>
              <a:spcBef>
                <a:spcPts val="0"/>
              </a:spcBef>
              <a:spcAft>
                <a:spcPts val="0"/>
              </a:spcAft>
              <a:buClr>
                <a:srgbClr val="000000"/>
              </a:buClr>
              <a:buSzPts val="1100"/>
              <a:buFont typeface="Arial"/>
              <a:buNone/>
            </a:pPr>
            <a:r>
              <a:rPr lang="en"/>
              <a:t> </a:t>
            </a:r>
            <a:endParaRPr/>
          </a:p>
          <a:p>
            <a:pPr marL="0" marR="0" lvl="0" indent="0" algn="l" rtl="0">
              <a:lnSpc>
                <a:spcPct val="100000"/>
              </a:lnSpc>
              <a:spcBef>
                <a:spcPts val="0"/>
              </a:spcBef>
              <a:spcAft>
                <a:spcPts val="0"/>
              </a:spcAft>
              <a:buClr>
                <a:srgbClr val="000000"/>
              </a:buClr>
              <a:buSzPts val="1100"/>
              <a:buFont typeface="Arial"/>
              <a:buNone/>
            </a:pPr>
            <a:r>
              <a:rPr lang="en"/>
              <a:t>Because the beneficial insects that use pollen and nectar to survive tend to be small, they need small flowers that exist in clusters.  Kind of like having a fast food restaurant on every corner.  They won’t have to fly far to find the next nectar source.  Go for flowers that are flatish and have easily accessible nectar and pollen.  Tubular flowers are great for humming birds, but they offer beneficial insects nothing.</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Lisa</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9d27a2f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gc9d27a2fe1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Anya: </a:t>
            </a:r>
            <a:r>
              <a:rPr lang="en" i="1">
                <a:solidFill>
                  <a:schemeClr val="dk1"/>
                </a:solidFill>
                <a:latin typeface="Calibri"/>
                <a:ea typeface="Calibri"/>
                <a:cs typeface="Calibri"/>
                <a:sym typeface="Calibri"/>
              </a:rPr>
              <a:t>The Portland Plant List has a section on Plant Communities that has 9 different habitat zones that it examines</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These include areas like Doug fir-W. hemlock forest, Mixed decid-conif forest, Oak prairie, Wetlands, Floodplains, Rocky Outcroppings</a:t>
            </a:r>
            <a:endParaRPr i="1">
              <a:solidFill>
                <a:schemeClr val="dk1"/>
              </a:solidFill>
              <a:latin typeface="Calibri"/>
              <a:ea typeface="Calibri"/>
              <a:cs typeface="Calibri"/>
              <a:sym typeface="Calibri"/>
            </a:endParaRPr>
          </a:p>
          <a:p>
            <a:pPr marL="137160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These are based on conditions in mid-1800s and may require adaptive thinking about current urban conditions</a:t>
            </a:r>
            <a:endParaRPr i="1">
              <a:solidFill>
                <a:schemeClr val="dk1"/>
              </a:solidFill>
              <a:latin typeface="Calibri"/>
              <a:ea typeface="Calibri"/>
              <a:cs typeface="Calibri"/>
              <a:sym typeface="Calibri"/>
            </a:endParaRPr>
          </a:p>
          <a:p>
            <a:pPr marL="182880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Reflected heat</a:t>
            </a:r>
            <a:endParaRPr i="1">
              <a:solidFill>
                <a:schemeClr val="dk1"/>
              </a:solidFill>
              <a:latin typeface="Calibri"/>
              <a:ea typeface="Calibri"/>
              <a:cs typeface="Calibri"/>
              <a:sym typeface="Calibri"/>
            </a:endParaRPr>
          </a:p>
          <a:p>
            <a:pPr marL="182880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Pedestrian, canine traffic</a:t>
            </a:r>
            <a:endParaRPr i="1">
              <a:solidFill>
                <a:schemeClr val="dk1"/>
              </a:solidFill>
              <a:latin typeface="Calibri"/>
              <a:ea typeface="Calibri"/>
              <a:cs typeface="Calibri"/>
              <a:sym typeface="Calibri"/>
            </a:endParaRPr>
          </a:p>
          <a:p>
            <a:pPr marL="182880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Street clearances</a:t>
            </a:r>
            <a:endParaRPr i="1">
              <a:solidFill>
                <a:schemeClr val="dk1"/>
              </a:solidFill>
              <a:latin typeface="Calibri"/>
              <a:ea typeface="Calibri"/>
              <a:cs typeface="Calibri"/>
              <a:sym typeface="Calibri"/>
            </a:endParaRPr>
          </a:p>
          <a:p>
            <a:pPr marL="137160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Forest –Steep dry slope = dry urban situation</a:t>
            </a:r>
            <a:endParaRPr i="1">
              <a:solidFill>
                <a:schemeClr val="dk1"/>
              </a:solidFill>
              <a:latin typeface="Calibri"/>
              <a:ea typeface="Calibri"/>
              <a:cs typeface="Calibri"/>
              <a:sym typeface="Calibri"/>
            </a:endParaRPr>
          </a:p>
          <a:p>
            <a:pPr marL="137160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Wetlands = Raingardens</a:t>
            </a:r>
            <a:endParaRPr i="1">
              <a:solidFill>
                <a:schemeClr val="dk1"/>
              </a:solidFill>
              <a:latin typeface="Calibri"/>
              <a:ea typeface="Calibri"/>
              <a:cs typeface="Calibri"/>
              <a:sym typeface="Calibri"/>
            </a:endParaRPr>
          </a:p>
          <a:p>
            <a:pPr marL="137160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Urban heat island effect: east side v west side temps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Many people using more NoCAL plants or E. OR plants –remember our wet winters!</a:t>
            </a: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c9d27a2fe1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c9d27a2fe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Anya: </a:t>
            </a:r>
            <a:r>
              <a:rPr lang="en" i="1">
                <a:solidFill>
                  <a:schemeClr val="dk1"/>
                </a:solidFill>
                <a:latin typeface="Calibri"/>
                <a:ea typeface="Calibri"/>
                <a:cs typeface="Calibri"/>
                <a:sym typeface="Calibri"/>
              </a:rPr>
              <a:t>What are your conditions and how will you care for your plants?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Reflected heat</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Sidewalk/street clearance, visibility, and abuse</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Moist areas because of activities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c9d27a2fe1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c9d27a2fe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Anya: </a:t>
            </a:r>
            <a:r>
              <a:rPr lang="en" i="1">
                <a:solidFill>
                  <a:schemeClr val="dk1"/>
                </a:solidFill>
                <a:latin typeface="Calibri"/>
                <a:ea typeface="Calibri"/>
                <a:cs typeface="Calibri"/>
                <a:sym typeface="Calibri"/>
              </a:rPr>
              <a:t>Native substitutes for common ornamentals:</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Hydrangeas = Mock orange</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Butterfly bush = RF currant</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Boxwood = Evergreen huck</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Epimedeum and Coral bells = Inside out flower and Fringecups or Foam flower</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Pieris/Andromeda = snowberry</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i="1">
                <a:solidFill>
                  <a:schemeClr val="dk1"/>
                </a:solidFill>
                <a:latin typeface="Calibri"/>
                <a:ea typeface="Calibri"/>
                <a:cs typeface="Calibri"/>
                <a:sym typeface="Calibri"/>
              </a:rPr>
              <a:t>Choose resilient plants that are right for the location and how you will care for them</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Create more shade for less weeding/lower maintenance</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Plant the biggest tree that fits the space –consider height and width</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Start them off right with amendment, mycorrhizae, deep watering weekly for trees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If you meadowscape, start with fresh ground, don’t add wildflowers to lawn to “go wild/native!”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c9ddfb2c1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c9ddfb2c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Anya: [Adam please click the link and scroll down to the Plant pictures] This free poster from BES shows some of the common native plants, by canopy layer and by preferred conditions. This is a great place to start!</a:t>
            </a:r>
            <a:endParaRPr/>
          </a:p>
          <a:p>
            <a:pPr marL="0" lvl="0" indent="0" algn="l" rtl="0">
              <a:spcBef>
                <a:spcPts val="0"/>
              </a:spcBef>
              <a:spcAft>
                <a:spcPts val="0"/>
              </a:spcAft>
              <a:buNone/>
            </a:pPr>
            <a:r>
              <a:rPr lang="en"/>
              <a:t>Also, we would be remiss if we didn’t mention TEK for habitat restoration -indigenous knowledge is very important for healing the land and nurturing our connection the plant and animal worlds. See Robin Wall Kimmerer’s book Braiding Sweetgrass and maybe listen to one of her self-read essays to learn more and enrich your relationship as part of nature.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f62297c80_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bf62297c80_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Morgan - In your groups, please turn on your videos if you’re comfortable and </a:t>
            </a:r>
            <a:r>
              <a:rPr lang="en">
                <a:solidFill>
                  <a:schemeClr val="dk1"/>
                </a:solidFill>
              </a:rPr>
              <a:t>then take turns saying your name, where you’re located, and share your map (you can hold up your image or share your screen to show your photo, etc.), and also share if there was anything that surprised you during this process? If you didn’t do the activity, no problem, feel free to share whatever you’d like about your yard or just listen and observe. You’ll need one person to report out if there was a key takeaway from the activity or a question that the group had and would like to ask. I’ll briefly go over how to share your screen incase that’s new for some folks. At the bottom of your screen is a green box with an up arrow on it that says “Share Screen” - you can click on that and then search for what file you have open on your desktop or screen. Please remember your breakout group number. Also know that we may pop in and out of your room just to make sure things are going smoothly.</a:t>
            </a:r>
            <a:r>
              <a:rPr lang="en"/>
              <a:t> Are there any immediate questions about any of this?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Anya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Kristina</a:t>
            </a:r>
            <a:endParaRPr/>
          </a:p>
          <a:p>
            <a:pPr marL="0" lvl="0" indent="0" algn="l" rtl="0">
              <a:lnSpc>
                <a:spcPct val="100000"/>
              </a:lnSpc>
              <a:spcBef>
                <a:spcPts val="0"/>
              </a:spcBef>
              <a:spcAft>
                <a:spcPts val="0"/>
              </a:spcAft>
              <a:buSzPts val="1100"/>
              <a:buNone/>
            </a:pPr>
            <a:r>
              <a:rPr lang="en"/>
              <a:t>-There are many benefits to certifying your yard besides offering wildlife a place to thrive. </a:t>
            </a:r>
            <a:endParaRPr/>
          </a:p>
          <a:p>
            <a:pPr marL="0" lvl="0" indent="0" algn="l" rtl="0">
              <a:lnSpc>
                <a:spcPct val="100000"/>
              </a:lnSpc>
              <a:spcBef>
                <a:spcPts val="0"/>
              </a:spcBef>
              <a:spcAft>
                <a:spcPts val="0"/>
              </a:spcAft>
              <a:buSzPts val="1100"/>
              <a:buNone/>
            </a:pPr>
            <a:r>
              <a:rPr lang="en"/>
              <a:t>-This program has been around for 50 years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Kristina</a:t>
            </a:r>
            <a:endParaRPr/>
          </a:p>
          <a:p>
            <a:pPr marL="0" lvl="0" indent="0" algn="l" rtl="0">
              <a:lnSpc>
                <a:spcPct val="100000"/>
              </a:lnSpc>
              <a:spcBef>
                <a:spcPts val="0"/>
              </a:spcBef>
              <a:spcAft>
                <a:spcPts val="0"/>
              </a:spcAft>
              <a:buSzPts val="1100"/>
              <a:buNone/>
            </a:pPr>
            <a:r>
              <a:rPr lang="en"/>
              <a:t>-NWF and ANWS- State affiliate that share GFW</a:t>
            </a:r>
            <a:endParaRPr/>
          </a:p>
          <a:p>
            <a:pPr marL="0" lvl="0" indent="0" algn="l" rtl="0">
              <a:lnSpc>
                <a:spcPct val="100000"/>
              </a:lnSpc>
              <a:spcBef>
                <a:spcPts val="0"/>
              </a:spcBef>
              <a:spcAft>
                <a:spcPts val="0"/>
              </a:spcAft>
              <a:buSzPts val="1100"/>
              <a:buNone/>
            </a:pPr>
            <a:r>
              <a:rPr lang="en"/>
              <a:t>-Different from other programs are no size requirements, no site visits. </a:t>
            </a:r>
            <a:endParaRPr/>
          </a:p>
          <a:p>
            <a:pPr marL="0" lvl="0" indent="0" algn="l" rtl="0">
              <a:lnSpc>
                <a:spcPct val="100000"/>
              </a:lnSpc>
              <a:spcBef>
                <a:spcPts val="0"/>
              </a:spcBef>
              <a:spcAft>
                <a:spcPts val="0"/>
              </a:spcAft>
              <a:buSzPts val="1100"/>
              <a:buNone/>
            </a:pPr>
            <a:r>
              <a:rPr lang="en"/>
              <a:t>-Inclusive, easy certification</a:t>
            </a:r>
            <a:endParaRPr/>
          </a:p>
          <a:p>
            <a:pPr marL="0" lvl="0" indent="0" algn="l" rtl="0">
              <a:lnSpc>
                <a:spcPct val="100000"/>
              </a:lnSpc>
              <a:spcBef>
                <a:spcPts val="0"/>
              </a:spcBef>
              <a:spcAft>
                <a:spcPts val="0"/>
              </a:spcAft>
              <a:buSzPts val="1100"/>
              <a:buNone/>
            </a:pPr>
            <a:r>
              <a:rPr lang="en"/>
              <a:t>-Intention is to provide simple process to get engaged in wildlife conservation</a:t>
            </a:r>
            <a:endParaRPr/>
          </a:p>
          <a:p>
            <a:pPr marL="0" lvl="0" indent="0" algn="l" rtl="0">
              <a:lnSpc>
                <a:spcPct val="100000"/>
              </a:lnSpc>
              <a:spcBef>
                <a:spcPts val="0"/>
              </a:spcBef>
              <a:spcAft>
                <a:spcPts val="0"/>
              </a:spcAft>
              <a:buSzPts val="1100"/>
              <a:buNone/>
            </a:pPr>
            <a:r>
              <a:rPr lang="en"/>
              <a:t>-Good first step </a:t>
            </a:r>
            <a:endParaRPr/>
          </a:p>
          <a:p>
            <a:pPr marL="0" lvl="0" indent="0" algn="l" rtl="0">
              <a:lnSpc>
                <a:spcPct val="100000"/>
              </a:lnSpc>
              <a:spcBef>
                <a:spcPts val="0"/>
              </a:spcBef>
              <a:spcAft>
                <a:spcPts val="0"/>
              </a:spcAft>
              <a:buSzPts val="1100"/>
              <a:buNone/>
            </a:pPr>
            <a:r>
              <a:rPr lang="en"/>
              <a:t>-Helps them want to learn more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Kristina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-May is Garden for Wildlife month</a:t>
            </a:r>
            <a:endParaRPr/>
          </a:p>
          <a:p>
            <a:pPr marL="0" lvl="0" indent="0" algn="l" rtl="0">
              <a:lnSpc>
                <a:spcPct val="100000"/>
              </a:lnSpc>
              <a:spcBef>
                <a:spcPts val="0"/>
              </a:spcBef>
              <a:spcAft>
                <a:spcPts val="0"/>
              </a:spcAft>
              <a:buSzPts val="1100"/>
              <a:buNone/>
            </a:pPr>
            <a:r>
              <a:rPr lang="en"/>
              <a:t>-Only $40 during May to certify and get sign</a:t>
            </a:r>
            <a:endParaRPr/>
          </a:p>
          <a:p>
            <a:pPr marL="0" lvl="0" indent="0" algn="l" rtl="0">
              <a:lnSpc>
                <a:spcPct val="100000"/>
              </a:lnSpc>
              <a:spcBef>
                <a:spcPts val="0"/>
              </a:spcBef>
              <a:spcAft>
                <a:spcPts val="0"/>
              </a:spcAft>
              <a:buSzPts val="1100"/>
              <a:buNone/>
            </a:pPr>
            <a:r>
              <a:rPr lang="en"/>
              <a:t>-Luckily, by taking this class, if you would like to certify, email </a:t>
            </a:r>
            <a:r>
              <a:rPr lang="en" u="sng">
                <a:solidFill>
                  <a:schemeClr val="hlink"/>
                </a:solidFill>
                <a:hlinkClick r:id="rId3"/>
              </a:rPr>
              <a:t>Orhabitat@nwf.org</a:t>
            </a:r>
            <a:r>
              <a:rPr lang="en"/>
              <a:t> and we will mail you the sign for free. This means you’re only paying $20 for certifying</a:t>
            </a:r>
            <a:endParaRPr/>
          </a:p>
          <a:p>
            <a:pPr marL="0" lvl="0" indent="0" algn="l" rtl="0">
              <a:lnSpc>
                <a:spcPct val="100000"/>
              </a:lnSpc>
              <a:spcBef>
                <a:spcPts val="0"/>
              </a:spcBef>
              <a:spcAft>
                <a:spcPts val="0"/>
              </a:spcAft>
              <a:buSzPts val="1100"/>
              <a:buNone/>
            </a:pPr>
            <a:r>
              <a:rPr lang="en"/>
              <a:t>-</a:t>
            </a:r>
            <a:r>
              <a:rPr lang="en" sz="1200" b="1">
                <a:solidFill>
                  <a:srgbClr val="272B2D"/>
                </a:solidFill>
                <a:highlight>
                  <a:schemeClr val="lt1"/>
                </a:highlight>
                <a:latin typeface="Open Sans"/>
                <a:ea typeface="Open Sans"/>
                <a:cs typeface="Open Sans"/>
                <a:sym typeface="Open Sans"/>
              </a:rPr>
              <a:t>741</a:t>
            </a:r>
            <a:r>
              <a:rPr lang="en" sz="1200">
                <a:solidFill>
                  <a:srgbClr val="272B2D"/>
                </a:solidFill>
                <a:highlight>
                  <a:schemeClr val="lt1"/>
                </a:highlight>
                <a:latin typeface="Open Sans"/>
                <a:ea typeface="Open Sans"/>
                <a:cs typeface="Open Sans"/>
                <a:sym typeface="Open Sans"/>
              </a:rPr>
              <a:t> NWF Portland, Oregon Certified Wildlife Habitats, </a:t>
            </a:r>
            <a:r>
              <a:rPr lang="en" sz="1200" b="1">
                <a:solidFill>
                  <a:srgbClr val="272B2D"/>
                </a:solidFill>
                <a:highlight>
                  <a:schemeClr val="lt1"/>
                </a:highlight>
                <a:latin typeface="Open Sans"/>
                <a:ea typeface="Open Sans"/>
                <a:cs typeface="Open Sans"/>
                <a:sym typeface="Open Sans"/>
              </a:rPr>
              <a:t>60</a:t>
            </a:r>
            <a:r>
              <a:rPr lang="en" sz="1200">
                <a:solidFill>
                  <a:srgbClr val="272B2D"/>
                </a:solidFill>
                <a:highlight>
                  <a:schemeClr val="lt1"/>
                </a:highlight>
                <a:latin typeface="Open Sans"/>
                <a:ea typeface="Open Sans"/>
                <a:cs typeface="Open Sans"/>
                <a:sym typeface="Open Sans"/>
              </a:rPr>
              <a:t> of which are Schoolyard Habitats</a:t>
            </a:r>
            <a:endParaRPr sz="1200">
              <a:solidFill>
                <a:srgbClr val="272B2D"/>
              </a:solidFill>
              <a:highlight>
                <a:schemeClr val="lt1"/>
              </a:highlight>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Kristina: </a:t>
            </a:r>
            <a:r>
              <a:rPr lang="en" sz="13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https://forms.gle/QstCDPTAWfcwmr5p8</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-Even if you took the survey from first class, please take it again. It has the same questions, but we value your feedback</a:t>
            </a:r>
            <a:endParaRPr/>
          </a:p>
          <a:p>
            <a:pPr marL="0" lvl="0" indent="0" algn="l" rtl="0">
              <a:spcBef>
                <a:spcPts val="0"/>
              </a:spcBef>
              <a:spcAft>
                <a:spcPts val="0"/>
              </a:spcAft>
              <a:buClr>
                <a:schemeClr val="dk1"/>
              </a:buClr>
              <a:buSzPts val="1100"/>
              <a:buFont typeface="Arial"/>
              <a:buNone/>
            </a:pPr>
            <a:r>
              <a:rPr lang="en"/>
              <a:t>-Entered in a prize raffle</a:t>
            </a:r>
            <a:endParaRPr/>
          </a:p>
          <a:p>
            <a:pPr marL="0" lvl="0" indent="0" algn="l" rtl="0">
              <a:spcBef>
                <a:spcPts val="0"/>
              </a:spcBef>
              <a:spcAft>
                <a:spcPts val="0"/>
              </a:spcAft>
              <a:buClr>
                <a:schemeClr val="dk1"/>
              </a:buClr>
              <a:buSzPts val="1100"/>
              <a:buFont typeface="Arial"/>
              <a:buNone/>
            </a:pPr>
            <a:r>
              <a:rPr lang="en"/>
              <a:t>*Zoom poll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Add these books to google doc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Adam- This and much more will be available to you via a google doc.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Add nicoles contact info.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bf62297c80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bf62297c80_2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Morgan - We’re going to spend 10 minutes or so having a representative from each group share out.</a:t>
            </a:r>
            <a:endParaRPr/>
          </a:p>
          <a:p>
            <a:pPr marL="0" lvl="0" indent="0" algn="l" rtl="0">
              <a:spcBef>
                <a:spcPts val="0"/>
              </a:spcBef>
              <a:spcAft>
                <a:spcPts val="0"/>
              </a:spcAft>
              <a:buClr>
                <a:schemeClr val="dk1"/>
              </a:buClr>
              <a:buSzPts val="1200"/>
              <a:buFont typeface="Calibri"/>
              <a:buNone/>
            </a:pPr>
            <a:r>
              <a:rPr lang="en"/>
              <a:t>Alright, let’s just go in order of the breakout rooms, can we have the reporter from group 1 please share a takeaway or question? Thank you! And now group 2, etc.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Thank you to everyone for participating! Hopefully, this exercise helped get the ideas flowing and got you excited about possible projects that you could get started on this spring and summer. And now we’re going to take a quick poll and afterwards will learn about why pesticide reduction can be of benefit to those habitat projects you just talked about.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c3da09ce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c3da09ce6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Times New Roman"/>
              <a:buNone/>
            </a:pPr>
            <a:r>
              <a:rPr lang="en" sz="1200">
                <a:latin typeface="Times New Roman"/>
                <a:ea typeface="Times New Roman"/>
                <a:cs typeface="Times New Roman"/>
                <a:sym typeface="Times New Roman"/>
              </a:rPr>
              <a:t>Suzi </a:t>
            </a:r>
            <a:endParaRPr sz="1200">
              <a:latin typeface="Times New Roman"/>
              <a:ea typeface="Times New Roman"/>
              <a:cs typeface="Times New Roman"/>
              <a:sym typeface="Times New Roman"/>
            </a:endParaRPr>
          </a:p>
          <a:p>
            <a:pPr marL="0" lvl="0" indent="0" algn="l" rtl="0">
              <a:lnSpc>
                <a:spcPct val="110000"/>
              </a:lnSpc>
              <a:spcBef>
                <a:spcPts val="1500"/>
              </a:spcBef>
              <a:spcAft>
                <a:spcPts val="0"/>
              </a:spcAft>
              <a:buClr>
                <a:srgbClr val="333333"/>
              </a:buClr>
              <a:buSzPts val="2250"/>
              <a:buFont typeface="Calibri"/>
              <a:buNone/>
            </a:pPr>
            <a:r>
              <a:rPr lang="en" sz="2250" b="1">
                <a:solidFill>
                  <a:srgbClr val="333333"/>
                </a:solidFill>
              </a:rPr>
              <a:t>Pesticides, human health and the environment  </a:t>
            </a:r>
            <a:endParaRPr sz="2250" b="1">
              <a:solidFill>
                <a:srgbClr val="333333"/>
              </a:solidFill>
            </a:endParaRPr>
          </a:p>
          <a:p>
            <a:pPr marL="0" lvl="0" indent="0" algn="l" rtl="0">
              <a:lnSpc>
                <a:spcPct val="115000"/>
              </a:lnSpc>
              <a:spcBef>
                <a:spcPts val="300"/>
              </a:spcBef>
              <a:spcAft>
                <a:spcPts val="0"/>
              </a:spcAft>
              <a:buClr>
                <a:srgbClr val="333333"/>
              </a:buClr>
              <a:buSzPts val="1050"/>
              <a:buFont typeface="Calibri"/>
              <a:buNone/>
            </a:pPr>
            <a:r>
              <a:rPr lang="en" sz="1050">
                <a:solidFill>
                  <a:srgbClr val="333333"/>
                </a:solidFill>
              </a:rPr>
              <a:t>Pesticides include some of the most hazardous chemicals commonly used in and around the home. Products that kill insects, weeds, bacteria and fungi may be hazardous to children, pets, birds, fish, other wildlife, and also to beneficial insects like bees and ladybugs.</a:t>
            </a:r>
            <a:endParaRPr sz="1050">
              <a:solidFill>
                <a:srgbClr val="333333"/>
              </a:solidFill>
            </a:endParaRPr>
          </a:p>
          <a:p>
            <a:pPr marL="0" lvl="0" indent="0" algn="l" rtl="0">
              <a:lnSpc>
                <a:spcPct val="115000"/>
              </a:lnSpc>
              <a:spcBef>
                <a:spcPts val="800"/>
              </a:spcBef>
              <a:spcAft>
                <a:spcPts val="0"/>
              </a:spcAft>
              <a:buClr>
                <a:srgbClr val="333333"/>
              </a:buClr>
              <a:buSzPts val="1050"/>
              <a:buFont typeface="Calibri"/>
              <a:buNone/>
            </a:pPr>
            <a:r>
              <a:rPr lang="en" sz="1050">
                <a:solidFill>
                  <a:srgbClr val="333333"/>
                </a:solidFill>
              </a:rPr>
              <a:t>Pesticides used in the yard or at the workplace can be carried inside on shoes and work clothes and mix with house dust. Young children, who crawl on the ground and put objects in their mouths, can then ingest the chemicals.</a:t>
            </a:r>
            <a:endParaRPr sz="1050">
              <a:solidFill>
                <a:srgbClr val="333333"/>
              </a:solidFill>
            </a:endParaRPr>
          </a:p>
          <a:p>
            <a:pPr marL="0" lvl="0" indent="0" algn="l" rtl="0">
              <a:lnSpc>
                <a:spcPct val="115000"/>
              </a:lnSpc>
              <a:spcBef>
                <a:spcPts val="800"/>
              </a:spcBef>
              <a:spcAft>
                <a:spcPts val="0"/>
              </a:spcAft>
              <a:buClr>
                <a:srgbClr val="333333"/>
              </a:buClr>
              <a:buSzPts val="1050"/>
              <a:buFont typeface="Calibri"/>
              <a:buNone/>
            </a:pPr>
            <a:r>
              <a:rPr lang="en" sz="1050" b="1">
                <a:solidFill>
                  <a:srgbClr val="333333"/>
                </a:solidFill>
              </a:rPr>
              <a:t>Aquatic wildlife including FISH</a:t>
            </a:r>
            <a:r>
              <a:rPr lang="en" sz="1050">
                <a:solidFill>
                  <a:srgbClr val="333333"/>
                </a:solidFill>
              </a:rPr>
              <a:t>- Rain and irrigation wash pesticides off of yards and carry them to streams, oftentimes in amounts that can harm salmon or the aquatic organisms that are their food. This stuff also kills amphibians and other aquatic animals.</a:t>
            </a:r>
            <a:endParaRPr sz="1050">
              <a:solidFill>
                <a:srgbClr val="333333"/>
              </a:solidFill>
            </a:endParaRPr>
          </a:p>
          <a:p>
            <a:pPr marL="0" lvl="0" indent="0" algn="l" rtl="0">
              <a:spcBef>
                <a:spcPts val="800"/>
              </a:spcBef>
              <a:spcAft>
                <a:spcPts val="0"/>
              </a:spcAft>
              <a:buClr>
                <a:srgbClr val="333333"/>
              </a:buClr>
              <a:buSzPts val="1050"/>
              <a:buFont typeface="Calibri"/>
              <a:buNone/>
            </a:pPr>
            <a:r>
              <a:rPr lang="en" sz="1050" b="1">
                <a:solidFill>
                  <a:srgbClr val="333333"/>
                </a:solidFill>
                <a:highlight>
                  <a:srgbClr val="FFFFFF"/>
                </a:highlight>
              </a:rPr>
              <a:t>Kiddos-</a:t>
            </a:r>
            <a:r>
              <a:rPr lang="en" sz="1050">
                <a:solidFill>
                  <a:srgbClr val="333333"/>
                </a:solidFill>
                <a:highlight>
                  <a:srgbClr val="FFFFFF"/>
                </a:highlight>
              </a:rPr>
              <a:t>In 2009, United States poison centers had over 90,000 incidents related to acute exposures to pesticides - about 45% involved children under the age of six.</a:t>
            </a:r>
            <a:endParaRPr sz="1050">
              <a:solidFill>
                <a:srgbClr val="333333"/>
              </a:solidFill>
              <a:highlight>
                <a:srgbClr val="FFFFFF"/>
              </a:highlight>
            </a:endParaRPr>
          </a:p>
          <a:p>
            <a:pPr marL="0" lvl="0" indent="0" algn="l" rtl="0">
              <a:spcBef>
                <a:spcPts val="0"/>
              </a:spcBef>
              <a:spcAft>
                <a:spcPts val="0"/>
              </a:spcAft>
              <a:buClr>
                <a:schemeClr val="dk1"/>
              </a:buClr>
              <a:buSzPts val="1050"/>
              <a:buFont typeface="Calibri"/>
              <a:buNone/>
            </a:pPr>
            <a:endParaRPr sz="1050">
              <a:solidFill>
                <a:srgbClr val="333333"/>
              </a:solidFill>
              <a:highlight>
                <a:srgbClr val="FFFFFF"/>
              </a:highlight>
            </a:endParaRPr>
          </a:p>
          <a:p>
            <a:pPr marL="0" lvl="0" indent="0" algn="l" rtl="0">
              <a:spcBef>
                <a:spcPts val="0"/>
              </a:spcBef>
              <a:spcAft>
                <a:spcPts val="0"/>
              </a:spcAft>
              <a:buClr>
                <a:srgbClr val="333333"/>
              </a:buClr>
              <a:buSzPts val="1050"/>
              <a:buFont typeface="Calibri"/>
              <a:buNone/>
            </a:pPr>
            <a:r>
              <a:rPr lang="en" sz="1050" b="1">
                <a:solidFill>
                  <a:srgbClr val="333333"/>
                </a:solidFill>
                <a:highlight>
                  <a:srgbClr val="FFFFFF"/>
                </a:highlight>
              </a:rPr>
              <a:t>Pets-</a:t>
            </a:r>
            <a:r>
              <a:rPr lang="en" sz="1050">
                <a:solidFill>
                  <a:srgbClr val="333333"/>
                </a:solidFill>
                <a:highlight>
                  <a:srgbClr val="FFFFFF"/>
                </a:highlight>
              </a:rPr>
              <a:t> Many pesticide products are toxic to dogs, cats and other pets. The risks can be similar to the human health risks. Pets with access to treated landscapes may pick up pesticide residues on their paws and fur, licking it or tracking it into the house. Pets can Die from slug bait. </a:t>
            </a:r>
            <a:endParaRPr sz="1050">
              <a:solidFill>
                <a:srgbClr val="333333"/>
              </a:solidFill>
              <a:highlight>
                <a:srgbClr val="FFFFFF"/>
              </a:highlight>
            </a:endParaRPr>
          </a:p>
          <a:p>
            <a:pPr marL="0" lvl="0" indent="0" algn="l" rtl="0">
              <a:spcBef>
                <a:spcPts val="0"/>
              </a:spcBef>
              <a:spcAft>
                <a:spcPts val="0"/>
              </a:spcAft>
              <a:buClr>
                <a:schemeClr val="dk1"/>
              </a:buClr>
              <a:buSzPts val="1050"/>
              <a:buFont typeface="Calibri"/>
              <a:buNone/>
            </a:pPr>
            <a:endParaRPr sz="1050">
              <a:solidFill>
                <a:srgbClr val="333333"/>
              </a:solidFill>
              <a:highlight>
                <a:srgbClr val="FFFFFF"/>
              </a:highlight>
            </a:endParaRPr>
          </a:p>
          <a:p>
            <a:pPr marL="0" lvl="0" indent="0" algn="l" rtl="0">
              <a:spcBef>
                <a:spcPts val="0"/>
              </a:spcBef>
              <a:spcAft>
                <a:spcPts val="0"/>
              </a:spcAft>
              <a:buClr>
                <a:srgbClr val="333333"/>
              </a:buClr>
              <a:buSzPts val="1050"/>
              <a:buFont typeface="Calibri"/>
              <a:buNone/>
            </a:pPr>
            <a:r>
              <a:rPr lang="en" sz="1050" b="1">
                <a:solidFill>
                  <a:srgbClr val="333333"/>
                </a:solidFill>
                <a:highlight>
                  <a:srgbClr val="FFFFFF"/>
                </a:highlight>
              </a:rPr>
              <a:t>Bees and other pollinators-</a:t>
            </a:r>
            <a:r>
              <a:rPr lang="en" sz="1050">
                <a:solidFill>
                  <a:srgbClr val="333333"/>
                </a:solidFill>
                <a:highlight>
                  <a:srgbClr val="FFFFFF"/>
                </a:highlight>
              </a:rPr>
              <a:t> Most insecticides are toxic to beneficial insects, bees and other pollinators, and some insecticides are toxic to birds. Insecticides can kill bees directly when they eat or even just land on treated plants.</a:t>
            </a:r>
            <a:endParaRPr sz="1050">
              <a:solidFill>
                <a:srgbClr val="333333"/>
              </a:solidFill>
              <a:highlight>
                <a:srgbClr val="FFFFFF"/>
              </a:highlight>
            </a:endParaRPr>
          </a:p>
          <a:p>
            <a:pPr marL="0" lvl="0" indent="0" algn="l" rtl="0">
              <a:spcBef>
                <a:spcPts val="0"/>
              </a:spcBef>
              <a:spcAft>
                <a:spcPts val="0"/>
              </a:spcAft>
              <a:buClr>
                <a:schemeClr val="dk1"/>
              </a:buClr>
              <a:buSzPts val="1200"/>
              <a:buFont typeface="Calibri"/>
              <a:buNone/>
            </a:pP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b="1">
                <a:latin typeface="Times New Roman"/>
                <a:ea typeface="Times New Roman"/>
                <a:cs typeface="Times New Roman"/>
                <a:sym typeface="Times New Roman"/>
              </a:rPr>
              <a:t>Chemical Persistence- </a:t>
            </a:r>
            <a:r>
              <a:rPr lang="en" sz="1050">
                <a:solidFill>
                  <a:srgbClr val="333333"/>
                </a:solidFill>
                <a:highlight>
                  <a:srgbClr val="FFFFFF"/>
                </a:highlight>
              </a:rPr>
              <a:t>The longer a pesticide remains in the environment, the more likely it is to do damage. Older products, like DDT, are still in the environment and in our bodies almost 40 years after their last uses were banned.</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a:latin typeface="Times New Roman"/>
                <a:ea typeface="Times New Roman"/>
                <a:cs typeface="Times New Roman"/>
                <a:sym typeface="Times New Roman"/>
              </a:rPr>
              <a:t>Since 2000, water quality monitoring in the Clackamas Basin has been undertaken by the DEQ has detected pesticides that exceed acceptable benchmarks that are healthy for fish and invertebrates in Clackamas River tributaries.A great number of the pesticides found in the lower tributaries are found in common yard care products as well as commercially used pesticides.  </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a:latin typeface="Times New Roman"/>
                <a:ea typeface="Times New Roman"/>
                <a:cs typeface="Times New Roman"/>
                <a:sym typeface="Times New Roman"/>
              </a:rPr>
              <a:t>In addition to stream health, many garden chemicals also kill our most important beneficial insects including our already dwindling pollinators. </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a:latin typeface="Times New Roman"/>
                <a:ea typeface="Times New Roman"/>
                <a:cs typeface="Times New Roman"/>
                <a:sym typeface="Times New Roman"/>
              </a:rPr>
              <a:t> When homeowners like you make the decision to stop using pesticides, you help to ensure the long term improvement of our watershed.</a:t>
            </a: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sz="120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c3da09ce6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c3da09ce6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300"/>
              <a:buFont typeface="Calibri"/>
              <a:buNone/>
            </a:pPr>
            <a:endParaRPr sz="1300" u="sng">
              <a:solidFill>
                <a:srgbClr val="00709E"/>
              </a:solidFill>
              <a:highlight>
                <a:srgbClr val="FFFFFF"/>
              </a:highlight>
              <a:latin typeface="Georgia"/>
              <a:ea typeface="Georgia"/>
              <a:cs typeface="Georgia"/>
              <a:sym typeface="Georgia"/>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Clr>
                <a:srgbClr val="00709E"/>
              </a:buClr>
              <a:buSzPts val="1300"/>
              <a:buFont typeface="Georgia"/>
              <a:buNone/>
            </a:pPr>
            <a:r>
              <a:rPr lang="en" sz="1300" u="sng">
                <a:solidFill>
                  <a:srgbClr val="00709E"/>
                </a:solidFill>
                <a:highlight>
                  <a:srgbClr val="FFFFFF"/>
                </a:highlight>
                <a:latin typeface="Georgia"/>
                <a:ea typeface="Georgia"/>
                <a:cs typeface="Georgia"/>
                <a:sym typeface="Georgia"/>
                <a:hlinkClick r:id="rId3">
                  <a:extLst>
                    <a:ext uri="{A12FA001-AC4F-418D-AE19-62706E023703}">
                      <ahyp:hlinkClr xmlns:ahyp="http://schemas.microsoft.com/office/drawing/2018/hyperlinkcolor" val="tx"/>
                    </a:ext>
                  </a:extLst>
                </a:hlinkClick>
              </a:rPr>
              <a:t>Anya: </a:t>
            </a: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What they are: </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Derived from nicotine, neonicotinoids act on certain kinds of receptors in the nerve synapses.  They are much more toxic to invertebrates, like insects, than they are to mammals, birds and other higher organisms.</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Generally, seeds are coated in the pesticide before they’re planted in pots, and, as a plant develops, the chemicals move into the leaves, roots, pollen, nectar, and even the food products eventually made from the crop. So, it’s a systemic additive.</a:t>
            </a:r>
            <a:endParaRPr i="1">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If insects feed on any part of the plant — even water droplets released by plant leaves — the pesticide, a neurotoxin, kills them. In the case of honeybees, if the amount of pesticide ingested isn’t strong enough to kill them, it can still cause impaired communication, disorientation, decreased life span, suppressed immunity and disruption of brood cycles.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Possible lead to Colony Collapse in honey bees</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Outlawed in EU, but not here</a:t>
            </a:r>
            <a:endParaRPr i="1">
              <a:solidFill>
                <a:schemeClr val="dk1"/>
              </a:solidFill>
              <a:latin typeface="Calibri"/>
              <a:ea typeface="Calibri"/>
              <a:cs typeface="Calibri"/>
              <a:sym typeface="Calibri"/>
            </a:endParaRPr>
          </a:p>
          <a:p>
            <a:pPr marL="914400" lvl="0" indent="0" algn="l" rtl="0">
              <a:lnSpc>
                <a:spcPct val="115000"/>
              </a:lnSpc>
              <a:spcBef>
                <a:spcPts val="1200"/>
              </a:spcBef>
              <a:spcAft>
                <a:spcPts val="0"/>
              </a:spcAft>
              <a:buClr>
                <a:schemeClr val="dk1"/>
              </a:buClr>
              <a:buSzPts val="1100"/>
              <a:buFont typeface="Arial"/>
              <a:buNone/>
            </a:pPr>
            <a:r>
              <a:rPr lang="en">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Ex: Wilsonville Target 2013 –sprayed linden trees for aphids 25-50,000 bees, 150 colonies</a:t>
            </a:r>
            <a:endParaRPr i="1">
              <a:solidFill>
                <a:schemeClr val="dk1"/>
              </a:solidFill>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i="1">
                <a:solidFill>
                  <a:schemeClr val="dk1"/>
                </a:solidFill>
                <a:latin typeface="Calibri"/>
                <a:ea typeface="Calibri"/>
                <a:cs typeface="Calibri"/>
                <a:sym typeface="Calibri"/>
              </a:rPr>
              <a:t>Know your sources –buy from reputable nursery, not just anywhere</a:t>
            </a:r>
            <a:endParaRPr sz="1300">
              <a:solidFill>
                <a:srgbClr val="433C3A"/>
              </a:solidFill>
              <a:highlight>
                <a:srgbClr val="FFFFFF"/>
              </a:highlight>
              <a:latin typeface="Georgia"/>
              <a:ea typeface="Georgia"/>
              <a:cs typeface="Georgia"/>
              <a:sym typeface="Georg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c3da09ce6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c3da09ce69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All is not lost people! </a:t>
            </a:r>
            <a:endParaRPr/>
          </a:p>
          <a:p>
            <a:pPr marL="0" lvl="0" indent="0" algn="l" rtl="0">
              <a:spcBef>
                <a:spcPts val="0"/>
              </a:spcBef>
              <a:spcAft>
                <a:spcPts val="0"/>
              </a:spcAft>
              <a:buClr>
                <a:schemeClr val="dk1"/>
              </a:buClr>
              <a:buSzPts val="1200"/>
              <a:buFont typeface="Calibri"/>
              <a:buNone/>
            </a:pPr>
            <a:r>
              <a:rPr lang="en"/>
              <a:t>Adam slide 8-9</a:t>
            </a:r>
            <a:endParaRPr/>
          </a:p>
          <a:p>
            <a:pPr marL="0" lvl="0" indent="0" algn="l" rtl="0">
              <a:spcBef>
                <a:spcPts val="0"/>
              </a:spcBef>
              <a:spcAft>
                <a:spcPts val="0"/>
              </a:spcAft>
              <a:buClr>
                <a:schemeClr val="dk1"/>
              </a:buClr>
              <a:buSzPts val="1200"/>
              <a:buFont typeface="Calibri"/>
              <a:buNone/>
            </a:pPr>
            <a:r>
              <a:rPr lang="en"/>
              <a:t>You have power to reduce your pesticide (and herbicide and fungicide) consumption and its EASY!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Remember, if you choose to plant natives, you are chosing to plant stuff that needs no additional watering AND is pest resistant so should requirte NO pesticides. Wow!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FIRST- you are attending this class and thinking about planting with natives (which- might I remind you, are naturally Pest resistant)</a:t>
            </a:r>
            <a:endParaRPr/>
          </a:p>
          <a:p>
            <a:pPr marL="0" lvl="0" indent="0" algn="l" rtl="0">
              <a:spcBef>
                <a:spcPts val="0"/>
              </a:spcBef>
              <a:spcAft>
                <a:spcPts val="0"/>
              </a:spcAft>
              <a:buClr>
                <a:schemeClr val="dk1"/>
              </a:buClr>
              <a:buSzPts val="1200"/>
              <a:buFont typeface="Calibri"/>
              <a:buNone/>
            </a:pPr>
            <a:r>
              <a:rPr lang="en"/>
              <a:t>SECOND- can vote with your wallet- remember the above neonics. Purchase only Neonic FREE plants from the nursery. </a:t>
            </a:r>
            <a:endParaRPr/>
          </a:p>
          <a:p>
            <a:pPr marL="0" lvl="0" indent="0" algn="l" rtl="0">
              <a:spcBef>
                <a:spcPts val="0"/>
              </a:spcBef>
              <a:spcAft>
                <a:spcPts val="0"/>
              </a:spcAft>
              <a:buClr>
                <a:schemeClr val="dk1"/>
              </a:buClr>
              <a:buSzPts val="1200"/>
              <a:buFont typeface="Calibri"/>
              <a:buNone/>
            </a:pPr>
            <a:r>
              <a:rPr lang="en"/>
              <a:t>THIRD- Follow some basic guidelines and you will be part of the Solution and not part of the problem!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You can also get some cool swag to show off to your neighbors to boot if you live in the Clackamas Watershed. Just go to the CRBC website to sign up for the Parting with Pesticides Pledge.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c3da09ce6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c3da09ce69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Adam </a:t>
            </a:r>
            <a:endParaRPr/>
          </a:p>
          <a:p>
            <a:pPr marL="0" lvl="0" indent="0" algn="l" rtl="0">
              <a:spcBef>
                <a:spcPts val="0"/>
              </a:spcBef>
              <a:spcAft>
                <a:spcPts val="0"/>
              </a:spcAft>
              <a:buClr>
                <a:schemeClr val="dk1"/>
              </a:buClr>
              <a:buSzPts val="1200"/>
              <a:buFont typeface="Calibri"/>
              <a:buNone/>
            </a:pPr>
            <a:r>
              <a:rPr lang="en"/>
              <a:t>I love this photo, it reminds me of all of the reason WHY we want to keep our gardens healthy…to keep us healthy</a:t>
            </a:r>
            <a:endParaRPr/>
          </a:p>
          <a:p>
            <a:pPr marL="0" lvl="0" indent="0" algn="l" rtl="0">
              <a:spcBef>
                <a:spcPts val="0"/>
              </a:spcBef>
              <a:spcAft>
                <a:spcPts val="0"/>
              </a:spcAft>
              <a:buClr>
                <a:schemeClr val="dk1"/>
              </a:buClr>
              <a:buSzPts val="1200"/>
              <a:buFont typeface="Calibri"/>
              <a:buNone/>
            </a:pPr>
            <a:r>
              <a:rPr lang="en"/>
              <a:t>Kids, pets, coming into your home.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While the Metro healthy lawn and gardens program is suspended until this little covid thing is over,(next slide)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
        <p:nvSpPr>
          <p:cNvPr id="10" name="Google Shape;10;p36"/>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36"/>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a:endParaRPr/>
          </a:p>
        </p:txBody>
      </p:sp>
      <p:sp>
        <p:nvSpPr>
          <p:cNvPr id="12" name="Google Shape;12;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cxnSp>
        <p:nvCxnSpPr>
          <p:cNvPr id="46" name="Google Shape;46;gbf62297c80_2_67"/>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47" name="Google Shape;47;gbf62297c80_2_67"/>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48" name="Google Shape;48;gbf62297c80_2_67"/>
          <p:cNvGrpSpPr/>
          <p:nvPr/>
        </p:nvGrpSpPr>
        <p:grpSpPr>
          <a:xfrm>
            <a:off x="1004144" y="1022025"/>
            <a:ext cx="7136668" cy="152400"/>
            <a:chOff x="1346429" y="1011300"/>
            <a:chExt cx="6452100" cy="152400"/>
          </a:xfrm>
        </p:grpSpPr>
        <p:cxnSp>
          <p:nvCxnSpPr>
            <p:cNvPr id="49" name="Google Shape;49;gbf62297c80_2_67"/>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50" name="Google Shape;50;gbf62297c80_2_67"/>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51" name="Google Shape;51;gbf62297c80_2_67"/>
          <p:cNvGrpSpPr/>
          <p:nvPr/>
        </p:nvGrpSpPr>
        <p:grpSpPr>
          <a:xfrm>
            <a:off x="1004151" y="3969100"/>
            <a:ext cx="7136668" cy="152400"/>
            <a:chOff x="1346435" y="3969088"/>
            <a:chExt cx="6452100" cy="152400"/>
          </a:xfrm>
        </p:grpSpPr>
        <p:cxnSp>
          <p:nvCxnSpPr>
            <p:cNvPr id="52" name="Google Shape;52;gbf62297c80_2_67"/>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53" name="Google Shape;53;gbf62297c80_2_67"/>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54" name="Google Shape;54;gbf62297c80_2_67"/>
          <p:cNvSpPr txBox="1">
            <a:spLocks noGrp="1"/>
          </p:cNvSpPr>
          <p:nvPr>
            <p:ph type="ctrTitle"/>
          </p:nvPr>
        </p:nvSpPr>
        <p:spPr>
          <a:xfrm>
            <a:off x="1004150" y="1751764"/>
            <a:ext cx="7136700" cy="1022400"/>
          </a:xfrm>
          <a:prstGeom prst="rect">
            <a:avLst/>
          </a:prstGeom>
          <a:noFill/>
          <a:ln>
            <a:noFill/>
          </a:ln>
        </p:spPr>
        <p:txBody>
          <a:bodyPr spcFirstLastPara="1" wrap="square" lIns="68575" tIns="68575" rIns="68575" bIns="68575" anchor="b" anchorCtr="0">
            <a:noAutofit/>
          </a:bodyPr>
          <a:lstStyle>
            <a:lvl1pPr lvl="0" algn="ctr" rtl="0">
              <a:lnSpc>
                <a:spcPct val="100000"/>
              </a:lnSpc>
              <a:spcBef>
                <a:spcPts val="0"/>
              </a:spcBef>
              <a:spcAft>
                <a:spcPts val="0"/>
              </a:spcAft>
              <a:buSzPts val="4100"/>
              <a:buNone/>
              <a:defRPr sz="5400"/>
            </a:lvl1pPr>
            <a:lvl2pPr lvl="1" algn="ctr" rtl="0">
              <a:lnSpc>
                <a:spcPct val="100000"/>
              </a:lnSpc>
              <a:spcBef>
                <a:spcPts val="0"/>
              </a:spcBef>
              <a:spcAft>
                <a:spcPts val="0"/>
              </a:spcAft>
              <a:buSzPts val="4100"/>
              <a:buNone/>
              <a:defRPr sz="5400"/>
            </a:lvl2pPr>
            <a:lvl3pPr lvl="2" algn="ctr" rtl="0">
              <a:lnSpc>
                <a:spcPct val="100000"/>
              </a:lnSpc>
              <a:spcBef>
                <a:spcPts val="0"/>
              </a:spcBef>
              <a:spcAft>
                <a:spcPts val="0"/>
              </a:spcAft>
              <a:buSzPts val="4100"/>
              <a:buNone/>
              <a:defRPr sz="5400"/>
            </a:lvl3pPr>
            <a:lvl4pPr lvl="3" algn="ctr" rtl="0">
              <a:lnSpc>
                <a:spcPct val="100000"/>
              </a:lnSpc>
              <a:spcBef>
                <a:spcPts val="0"/>
              </a:spcBef>
              <a:spcAft>
                <a:spcPts val="0"/>
              </a:spcAft>
              <a:buSzPts val="4100"/>
              <a:buNone/>
              <a:defRPr sz="5400"/>
            </a:lvl4pPr>
            <a:lvl5pPr lvl="4" algn="ctr" rtl="0">
              <a:lnSpc>
                <a:spcPct val="100000"/>
              </a:lnSpc>
              <a:spcBef>
                <a:spcPts val="0"/>
              </a:spcBef>
              <a:spcAft>
                <a:spcPts val="0"/>
              </a:spcAft>
              <a:buSzPts val="4100"/>
              <a:buNone/>
              <a:defRPr sz="5400"/>
            </a:lvl5pPr>
            <a:lvl6pPr lvl="5" algn="ctr" rtl="0">
              <a:lnSpc>
                <a:spcPct val="100000"/>
              </a:lnSpc>
              <a:spcBef>
                <a:spcPts val="0"/>
              </a:spcBef>
              <a:spcAft>
                <a:spcPts val="0"/>
              </a:spcAft>
              <a:buSzPts val="4100"/>
              <a:buNone/>
              <a:defRPr sz="5400"/>
            </a:lvl6pPr>
            <a:lvl7pPr lvl="6" algn="ctr" rtl="0">
              <a:lnSpc>
                <a:spcPct val="100000"/>
              </a:lnSpc>
              <a:spcBef>
                <a:spcPts val="0"/>
              </a:spcBef>
              <a:spcAft>
                <a:spcPts val="0"/>
              </a:spcAft>
              <a:buSzPts val="4100"/>
              <a:buNone/>
              <a:defRPr sz="5400"/>
            </a:lvl7pPr>
            <a:lvl8pPr lvl="7" algn="ctr" rtl="0">
              <a:lnSpc>
                <a:spcPct val="100000"/>
              </a:lnSpc>
              <a:spcBef>
                <a:spcPts val="0"/>
              </a:spcBef>
              <a:spcAft>
                <a:spcPts val="0"/>
              </a:spcAft>
              <a:buSzPts val="4100"/>
              <a:buNone/>
              <a:defRPr sz="5400"/>
            </a:lvl8pPr>
            <a:lvl9pPr lvl="8" algn="ctr" rtl="0">
              <a:lnSpc>
                <a:spcPct val="100000"/>
              </a:lnSpc>
              <a:spcBef>
                <a:spcPts val="0"/>
              </a:spcBef>
              <a:spcAft>
                <a:spcPts val="0"/>
              </a:spcAft>
              <a:buSzPts val="4100"/>
              <a:buNone/>
              <a:defRPr sz="5400"/>
            </a:lvl9pPr>
          </a:lstStyle>
          <a:p>
            <a:endParaRPr/>
          </a:p>
        </p:txBody>
      </p:sp>
      <p:sp>
        <p:nvSpPr>
          <p:cNvPr id="55" name="Google Shape;55;gbf62297c80_2_67"/>
          <p:cNvSpPr txBox="1">
            <a:spLocks noGrp="1"/>
          </p:cNvSpPr>
          <p:nvPr>
            <p:ph type="subTitle" idx="1"/>
          </p:nvPr>
        </p:nvSpPr>
        <p:spPr>
          <a:xfrm>
            <a:off x="2137225" y="2850039"/>
            <a:ext cx="4870500" cy="7926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 name="Google Shape;56;gbf62297c80_2_6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1pPr>
            <a:lvl2pPr marL="0" lvl="1"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2pPr>
            <a:lvl3pPr marL="0" lvl="2"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3pPr>
            <a:lvl4pPr marL="0" lvl="3"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4pPr>
            <a:lvl5pPr marL="0" lvl="4"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5pPr>
            <a:lvl6pPr marL="0" lvl="5"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6pPr>
            <a:lvl7pPr marL="0" lvl="6"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7pPr>
            <a:lvl8pPr marL="0" lvl="7"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8pPr>
            <a:lvl9pPr marL="0" lvl="8" indent="0" algn="r" rtl="0">
              <a:buClr>
                <a:schemeClr val="dk2"/>
              </a:buClr>
              <a:buSzPts val="1000"/>
              <a:buFont typeface="Open Sans"/>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p:spTree>
      <p:nvGrpSpPr>
        <p:cNvPr id="1" name="Shape 57"/>
        <p:cNvGrpSpPr/>
        <p:nvPr/>
      </p:nvGrpSpPr>
      <p:grpSpPr>
        <a:xfrm>
          <a:off x="0" y="0"/>
          <a:ext cx="0" cy="0"/>
          <a:chOff x="0" y="0"/>
          <a:chExt cx="0" cy="0"/>
        </a:xfrm>
      </p:grpSpPr>
      <p:sp>
        <p:nvSpPr>
          <p:cNvPr id="58" name="Google Shape;58;gbf62297c80_2_21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59" name="Google Shape;59;gbf62297c80_2_21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0" name="Google Shape;60;gbf62297c80_2_219"/>
          <p:cNvSpPr txBox="1">
            <a:spLocks noGrp="1"/>
          </p:cNvSpPr>
          <p:nvPr>
            <p:ph type="title"/>
          </p:nvPr>
        </p:nvSpPr>
        <p:spPr>
          <a:xfrm>
            <a:off x="265500" y="1039675"/>
            <a:ext cx="4045200" cy="1675800"/>
          </a:xfrm>
          <a:prstGeom prst="rect">
            <a:avLst/>
          </a:prstGeom>
          <a:noFill/>
          <a:ln>
            <a:noFill/>
          </a:ln>
        </p:spPr>
        <p:txBody>
          <a:bodyPr spcFirstLastPara="1" wrap="square" lIns="68575" tIns="68575" rIns="68575" bIns="68575" anchor="b" anchorCtr="0">
            <a:noAutofit/>
          </a:bodyPr>
          <a:lstStyle>
            <a:lvl1pPr lvl="0" algn="ctr" rtl="0">
              <a:lnSpc>
                <a:spcPct val="100000"/>
              </a:lnSpc>
              <a:spcBef>
                <a:spcPts val="0"/>
              </a:spcBef>
              <a:spcAft>
                <a:spcPts val="0"/>
              </a:spcAft>
              <a:buSzPts val="3200"/>
              <a:buNone/>
              <a:defRPr sz="4200"/>
            </a:lvl1pPr>
            <a:lvl2pPr lvl="1" algn="ctr" rtl="0">
              <a:lnSpc>
                <a:spcPct val="100000"/>
              </a:lnSpc>
              <a:spcBef>
                <a:spcPts val="0"/>
              </a:spcBef>
              <a:spcAft>
                <a:spcPts val="0"/>
              </a:spcAft>
              <a:buSzPts val="3200"/>
              <a:buNone/>
              <a:defRPr sz="4200"/>
            </a:lvl2pPr>
            <a:lvl3pPr lvl="2" algn="ctr" rtl="0">
              <a:lnSpc>
                <a:spcPct val="100000"/>
              </a:lnSpc>
              <a:spcBef>
                <a:spcPts val="0"/>
              </a:spcBef>
              <a:spcAft>
                <a:spcPts val="0"/>
              </a:spcAft>
              <a:buSzPts val="3200"/>
              <a:buNone/>
              <a:defRPr sz="4200"/>
            </a:lvl3pPr>
            <a:lvl4pPr lvl="3" algn="ctr" rtl="0">
              <a:lnSpc>
                <a:spcPct val="100000"/>
              </a:lnSpc>
              <a:spcBef>
                <a:spcPts val="0"/>
              </a:spcBef>
              <a:spcAft>
                <a:spcPts val="0"/>
              </a:spcAft>
              <a:buSzPts val="3200"/>
              <a:buNone/>
              <a:defRPr sz="4200"/>
            </a:lvl4pPr>
            <a:lvl5pPr lvl="4" algn="ctr" rtl="0">
              <a:lnSpc>
                <a:spcPct val="100000"/>
              </a:lnSpc>
              <a:spcBef>
                <a:spcPts val="0"/>
              </a:spcBef>
              <a:spcAft>
                <a:spcPts val="0"/>
              </a:spcAft>
              <a:buSzPts val="3200"/>
              <a:buNone/>
              <a:defRPr sz="4200"/>
            </a:lvl5pPr>
            <a:lvl6pPr lvl="5" algn="ctr" rtl="0">
              <a:lnSpc>
                <a:spcPct val="100000"/>
              </a:lnSpc>
              <a:spcBef>
                <a:spcPts val="0"/>
              </a:spcBef>
              <a:spcAft>
                <a:spcPts val="0"/>
              </a:spcAft>
              <a:buSzPts val="3200"/>
              <a:buNone/>
              <a:defRPr sz="4200"/>
            </a:lvl6pPr>
            <a:lvl7pPr lvl="6" algn="ctr" rtl="0">
              <a:lnSpc>
                <a:spcPct val="100000"/>
              </a:lnSpc>
              <a:spcBef>
                <a:spcPts val="0"/>
              </a:spcBef>
              <a:spcAft>
                <a:spcPts val="0"/>
              </a:spcAft>
              <a:buSzPts val="3200"/>
              <a:buNone/>
              <a:defRPr sz="4200"/>
            </a:lvl7pPr>
            <a:lvl8pPr lvl="7" algn="ctr" rtl="0">
              <a:lnSpc>
                <a:spcPct val="100000"/>
              </a:lnSpc>
              <a:spcBef>
                <a:spcPts val="0"/>
              </a:spcBef>
              <a:spcAft>
                <a:spcPts val="0"/>
              </a:spcAft>
              <a:buSzPts val="3200"/>
              <a:buNone/>
              <a:defRPr sz="4200"/>
            </a:lvl8pPr>
            <a:lvl9pPr lvl="8" algn="ctr" rtl="0">
              <a:lnSpc>
                <a:spcPct val="100000"/>
              </a:lnSpc>
              <a:spcBef>
                <a:spcPts val="0"/>
              </a:spcBef>
              <a:spcAft>
                <a:spcPts val="0"/>
              </a:spcAft>
              <a:buSzPts val="3200"/>
              <a:buNone/>
              <a:defRPr sz="4200"/>
            </a:lvl9pPr>
          </a:lstStyle>
          <a:p>
            <a:endParaRPr/>
          </a:p>
        </p:txBody>
      </p:sp>
      <p:sp>
        <p:nvSpPr>
          <p:cNvPr id="61" name="Google Shape;61;gbf62297c80_2_219"/>
          <p:cNvSpPr txBox="1">
            <a:spLocks noGrp="1"/>
          </p:cNvSpPr>
          <p:nvPr>
            <p:ph type="subTitle" idx="1"/>
          </p:nvPr>
        </p:nvSpPr>
        <p:spPr>
          <a:xfrm>
            <a:off x="265500" y="2726875"/>
            <a:ext cx="4045200" cy="12351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62" name="Google Shape;62;gbf62297c80_2_219"/>
          <p:cNvSpPr txBox="1">
            <a:spLocks noGrp="1"/>
          </p:cNvSpPr>
          <p:nvPr>
            <p:ph type="body" idx="2"/>
          </p:nvPr>
        </p:nvSpPr>
        <p:spPr>
          <a:xfrm>
            <a:off x="4939500" y="724200"/>
            <a:ext cx="3837000" cy="3695100"/>
          </a:xfrm>
          <a:prstGeom prst="rect">
            <a:avLst/>
          </a:prstGeom>
          <a:noFill/>
          <a:ln>
            <a:noFill/>
          </a:ln>
        </p:spPr>
        <p:txBody>
          <a:bodyPr spcFirstLastPara="1" wrap="square" lIns="68575" tIns="68575" rIns="68575" bIns="68575" anchor="ctr" anchorCtr="0">
            <a:noAutofit/>
          </a:bodyPr>
          <a:lstStyle>
            <a:lvl1pPr marL="457200" lvl="0" indent="-317500" algn="l" rtl="0">
              <a:lnSpc>
                <a:spcPct val="115000"/>
              </a:lnSpc>
              <a:spcBef>
                <a:spcPts val="0"/>
              </a:spcBef>
              <a:spcAft>
                <a:spcPts val="0"/>
              </a:spcAft>
              <a:buClr>
                <a:schemeClr val="lt1"/>
              </a:buClr>
              <a:buSzPts val="1400"/>
              <a:buChar char="●"/>
              <a:defRPr>
                <a:solidFill>
                  <a:schemeClr val="lt1"/>
                </a:solidFill>
              </a:defRPr>
            </a:lvl1pPr>
            <a:lvl2pPr marL="914400" lvl="1" indent="-298450" algn="l" rtl="0">
              <a:lnSpc>
                <a:spcPct val="115000"/>
              </a:lnSpc>
              <a:spcBef>
                <a:spcPts val="1600"/>
              </a:spcBef>
              <a:spcAft>
                <a:spcPts val="0"/>
              </a:spcAft>
              <a:buClr>
                <a:schemeClr val="lt1"/>
              </a:buClr>
              <a:buSzPts val="1100"/>
              <a:buChar char="○"/>
              <a:defRPr>
                <a:solidFill>
                  <a:schemeClr val="lt1"/>
                </a:solidFill>
              </a:defRPr>
            </a:lvl2pPr>
            <a:lvl3pPr marL="1371600" lvl="2" indent="-298450" algn="l" rtl="0">
              <a:lnSpc>
                <a:spcPct val="115000"/>
              </a:lnSpc>
              <a:spcBef>
                <a:spcPts val="1600"/>
              </a:spcBef>
              <a:spcAft>
                <a:spcPts val="0"/>
              </a:spcAft>
              <a:buClr>
                <a:schemeClr val="lt1"/>
              </a:buClr>
              <a:buSzPts val="1100"/>
              <a:buChar char="■"/>
              <a:defRPr>
                <a:solidFill>
                  <a:schemeClr val="lt1"/>
                </a:solidFill>
              </a:defRPr>
            </a:lvl3pPr>
            <a:lvl4pPr marL="1828800" lvl="3" indent="-298450" algn="l" rtl="0">
              <a:lnSpc>
                <a:spcPct val="115000"/>
              </a:lnSpc>
              <a:spcBef>
                <a:spcPts val="1600"/>
              </a:spcBef>
              <a:spcAft>
                <a:spcPts val="0"/>
              </a:spcAft>
              <a:buClr>
                <a:schemeClr val="lt1"/>
              </a:buClr>
              <a:buSzPts val="1100"/>
              <a:buChar char="●"/>
              <a:defRPr>
                <a:solidFill>
                  <a:schemeClr val="lt1"/>
                </a:solidFill>
              </a:defRPr>
            </a:lvl4pPr>
            <a:lvl5pPr marL="2286000" lvl="4" indent="-298450" algn="l" rtl="0">
              <a:lnSpc>
                <a:spcPct val="115000"/>
              </a:lnSpc>
              <a:spcBef>
                <a:spcPts val="1600"/>
              </a:spcBef>
              <a:spcAft>
                <a:spcPts val="0"/>
              </a:spcAft>
              <a:buClr>
                <a:schemeClr val="lt1"/>
              </a:buClr>
              <a:buSzPts val="1100"/>
              <a:buChar char="○"/>
              <a:defRPr>
                <a:solidFill>
                  <a:schemeClr val="lt1"/>
                </a:solidFill>
              </a:defRPr>
            </a:lvl5pPr>
            <a:lvl6pPr marL="2743200" lvl="5" indent="-298450" algn="l" rtl="0">
              <a:lnSpc>
                <a:spcPct val="115000"/>
              </a:lnSpc>
              <a:spcBef>
                <a:spcPts val="1600"/>
              </a:spcBef>
              <a:spcAft>
                <a:spcPts val="0"/>
              </a:spcAft>
              <a:buClr>
                <a:schemeClr val="lt1"/>
              </a:buClr>
              <a:buSzPts val="1100"/>
              <a:buChar char="■"/>
              <a:defRPr>
                <a:solidFill>
                  <a:schemeClr val="lt1"/>
                </a:solidFill>
              </a:defRPr>
            </a:lvl6pPr>
            <a:lvl7pPr marL="3200400" lvl="6" indent="-298450" algn="l" rtl="0">
              <a:lnSpc>
                <a:spcPct val="115000"/>
              </a:lnSpc>
              <a:spcBef>
                <a:spcPts val="1600"/>
              </a:spcBef>
              <a:spcAft>
                <a:spcPts val="0"/>
              </a:spcAft>
              <a:buClr>
                <a:schemeClr val="lt1"/>
              </a:buClr>
              <a:buSzPts val="1100"/>
              <a:buChar char="●"/>
              <a:defRPr>
                <a:solidFill>
                  <a:schemeClr val="lt1"/>
                </a:solidFill>
              </a:defRPr>
            </a:lvl7pPr>
            <a:lvl8pPr marL="3657600" lvl="7" indent="-298450" algn="l" rtl="0">
              <a:lnSpc>
                <a:spcPct val="115000"/>
              </a:lnSpc>
              <a:spcBef>
                <a:spcPts val="1600"/>
              </a:spcBef>
              <a:spcAft>
                <a:spcPts val="0"/>
              </a:spcAft>
              <a:buClr>
                <a:schemeClr val="lt1"/>
              </a:buClr>
              <a:buSzPts val="1100"/>
              <a:buChar char="○"/>
              <a:defRPr>
                <a:solidFill>
                  <a:schemeClr val="lt1"/>
                </a:solidFill>
              </a:defRPr>
            </a:lvl8pPr>
            <a:lvl9pPr marL="4114800" lvl="8" indent="-298450" algn="l" rtl="0">
              <a:lnSpc>
                <a:spcPct val="115000"/>
              </a:lnSpc>
              <a:spcBef>
                <a:spcPts val="1600"/>
              </a:spcBef>
              <a:spcAft>
                <a:spcPts val="1600"/>
              </a:spcAft>
              <a:buClr>
                <a:schemeClr val="lt1"/>
              </a:buClr>
              <a:buSzPts val="1100"/>
              <a:buChar char="■"/>
              <a:defRPr>
                <a:solidFill>
                  <a:schemeClr val="lt1"/>
                </a:solidFill>
              </a:defRPr>
            </a:lvl9pPr>
          </a:lstStyle>
          <a:p>
            <a:endParaRPr/>
          </a:p>
        </p:txBody>
      </p:sp>
      <p:sp>
        <p:nvSpPr>
          <p:cNvPr id="63" name="Google Shape;63;gbf62297c80_2_21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1pPr>
            <a:lvl2pPr marL="0" lvl="1"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2pPr>
            <a:lvl3pPr marL="0" lvl="2"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3pPr>
            <a:lvl4pPr marL="0" lvl="3"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4pPr>
            <a:lvl5pPr marL="0" lvl="4"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5pPr>
            <a:lvl6pPr marL="0" lvl="5"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6pPr>
            <a:lvl7pPr marL="0" lvl="6"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7pPr>
            <a:lvl8pPr marL="0" lvl="7"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8pPr>
            <a:lvl9pPr marL="0" lvl="8" indent="0" algn="r" rtl="0">
              <a:buClr>
                <a:schemeClr val="lt1"/>
              </a:buClr>
              <a:buSzPts val="1000"/>
              <a:buFont typeface="Open Sans"/>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7"/>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37"/>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6" name="Google Shape;16;p37"/>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7" name="Google Shape;1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
        <p:cNvGrpSpPr/>
        <p:nvPr/>
      </p:nvGrpSpPr>
      <p:grpSpPr>
        <a:xfrm>
          <a:off x="0" y="0"/>
          <a:ext cx="0" cy="0"/>
          <a:chOff x="0" y="0"/>
          <a:chExt cx="0" cy="0"/>
        </a:xfrm>
      </p:grpSpPr>
      <p:sp>
        <p:nvSpPr>
          <p:cNvPr id="19" name="Google Shape;19;p38"/>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0" name="Google Shape;20;p38"/>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1" name="Google Shape;21;p38"/>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 name="Google Shape;22;p38"/>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3" name="Google Shape;23;p38"/>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24" name="Google Shape;2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27" name="Google Shape;27;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32"/>
        <p:cNvGrpSpPr/>
        <p:nvPr/>
      </p:nvGrpSpPr>
      <p:grpSpPr>
        <a:xfrm>
          <a:off x="0" y="0"/>
          <a:ext cx="0" cy="0"/>
          <a:chOff x="0" y="0"/>
          <a:chExt cx="0" cy="0"/>
        </a:xfrm>
      </p:grpSpPr>
      <p:sp>
        <p:nvSpPr>
          <p:cNvPr id="33" name="Google Shape;33;p4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34" name="Google Shape;3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
        <p:cNvGrpSpPr/>
        <p:nvPr/>
      </p:nvGrpSpPr>
      <p:grpSpPr>
        <a:xfrm>
          <a:off x="0" y="0"/>
          <a:ext cx="0" cy="0"/>
          <a:chOff x="0" y="0"/>
          <a:chExt cx="0" cy="0"/>
        </a:xfrm>
      </p:grpSpPr>
      <p:sp>
        <p:nvSpPr>
          <p:cNvPr id="36" name="Google Shape;36;p42"/>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37" name="Google Shape;3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
        <p:cNvGrpSpPr/>
        <p:nvPr/>
      </p:nvGrpSpPr>
      <p:grpSpPr>
        <a:xfrm>
          <a:off x="0" y="0"/>
          <a:ext cx="0" cy="0"/>
          <a:chOff x="0" y="0"/>
          <a:chExt cx="0" cy="0"/>
        </a:xfrm>
      </p:grpSpPr>
      <p:sp>
        <p:nvSpPr>
          <p:cNvPr id="39" name="Google Shape;39;p43"/>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43"/>
          <p:cNvSpPr txBox="1">
            <a:spLocks noGrp="1"/>
          </p:cNvSpPr>
          <p:nvPr>
            <p:ph type="title"/>
          </p:nvPr>
        </p:nvSpPr>
        <p:spPr>
          <a:xfrm>
            <a:off x="311700" y="1304850"/>
            <a:ext cx="85206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endParaRPr/>
          </a:p>
        </p:txBody>
      </p:sp>
      <p:sp>
        <p:nvSpPr>
          <p:cNvPr id="41" name="Google Shape;41;p43"/>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2" name="Google Shape;42;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3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7" name="Google Shape;7;p35"/>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8" name="Google Shape;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growsmartgrowsafe.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s://drive.google.com/file/d/1JhhgP6E8W8qbGdIw1A7AKgsGbqxYBZQQ/view?usp=sharing"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8" Type="http://schemas.openxmlformats.org/officeDocument/2006/relationships/hyperlink" Target="http://drive.google.com/file/d/1jvW5X9khayZ1qoSKbh_etQCw_jwLCACN/view" TargetMode="External"/><Relationship Id="rId3" Type="http://schemas.openxmlformats.org/officeDocument/2006/relationships/image" Target="../media/image71.png"/><Relationship Id="rId7"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drive.google.com/file/d/1kmUgoE75KPQ-EBkOm3RLuZkjiFmGoCNL/view" TargetMode="External"/><Relationship Id="rId5" Type="http://schemas.openxmlformats.org/officeDocument/2006/relationships/image" Target="../media/image72.jpg"/><Relationship Id="rId4" Type="http://schemas.openxmlformats.org/officeDocument/2006/relationships/hyperlink" Target="http://drive.google.com/file/d/1kbBQeBTWAiaoDLOCmLth1E-eKzdawi_6/view" TargetMode="External"/><Relationship Id="rId9" Type="http://schemas.openxmlformats.org/officeDocument/2006/relationships/image" Target="../media/image7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hyperlink" Target="https://www.portlandoregon.gov/bes/article/40355"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www.nwf.org/gardenforwildlife"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109.jp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jpeg"/></Relationships>
</file>

<file path=ppt/slides/_rels/slide46.xml.rels><?xml version="1.0" encoding="UTF-8" standalone="yes"?>
<Relationships xmlns="http://schemas.openxmlformats.org/package/2006/relationships"><Relationship Id="rId8" Type="http://schemas.openxmlformats.org/officeDocument/2006/relationships/hyperlink" Target="https://wmswcd.org/programs/pacific-northwest-urban-meadowscaping/" TargetMode="External"/><Relationship Id="rId13" Type="http://schemas.openxmlformats.org/officeDocument/2006/relationships/hyperlink" Target="http://www.nwf.org/nativeplants-beta" TargetMode="External"/><Relationship Id="rId18" Type="http://schemas.openxmlformats.org/officeDocument/2006/relationships/hyperlink" Target="https://xerces.org/pollinator-conservation/pollinator-friendly-plant-lists" TargetMode="External"/><Relationship Id="rId3" Type="http://schemas.openxmlformats.org/officeDocument/2006/relationships/hyperlink" Target="http://www.portlandonline.com/auditor/index.cfm?&amp;a=322280&amp;c=34460" TargetMode="External"/><Relationship Id="rId7" Type="http://schemas.openxmlformats.org/officeDocument/2006/relationships/hyperlink" Target="http://emswcd.org/workshops-and-events/upcoming-workshops/" TargetMode="External"/><Relationship Id="rId12" Type="http://schemas.openxmlformats.org/officeDocument/2006/relationships/hyperlink" Target="http://www.nwf.org/Kids/Ranger-Rick.aspx" TargetMode="External"/><Relationship Id="rId17" Type="http://schemas.openxmlformats.org/officeDocument/2006/relationships/hyperlink" Target="https://www.nwf.org/Garden-for-Wildlife/About/Resources" TargetMode="External"/><Relationship Id="rId2" Type="http://schemas.openxmlformats.org/officeDocument/2006/relationships/notesSlide" Target="../notesSlides/notesSlide46.xml"/><Relationship Id="rId16" Type="http://schemas.openxmlformats.org/officeDocument/2006/relationships/hyperlink" Target="http://www.nwf.org/Garden-For-Wildlife/About/National-Initiatives/Pollinators.aspx" TargetMode="External"/><Relationship Id="rId20"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hyperlink" Target="http://seagrant.oregonstate.edu/sgpubs/onlinepubs/h10001.pdf" TargetMode="External"/><Relationship Id="rId11" Type="http://schemas.openxmlformats.org/officeDocument/2006/relationships/hyperlink" Target="http://www.nwf.org/Garden-For-Wildlife/Create/Schoolyards.aspx" TargetMode="External"/><Relationship Id="rId5" Type="http://schemas.openxmlformats.org/officeDocument/2006/relationships/hyperlink" Target="http://www.growsmartgrowsafe.org/" TargetMode="External"/><Relationship Id="rId15" Type="http://schemas.openxmlformats.org/officeDocument/2006/relationships/hyperlink" Target="http://www.nwf.org/Trees-for-Wildlife.aspx" TargetMode="External"/><Relationship Id="rId10" Type="http://schemas.openxmlformats.org/officeDocument/2006/relationships/hyperlink" Target="https://www.nwf.org/en/Northern-Rockies-and-Pacific-Region" TargetMode="External"/><Relationship Id="rId19" Type="http://schemas.openxmlformats.org/officeDocument/2006/relationships/hyperlink" Target="https://www.nwf.org/Garden-for-Wildlife/About/Native-Plants/Monarch-Nectar-Guides" TargetMode="External"/><Relationship Id="rId4" Type="http://schemas.openxmlformats.org/officeDocument/2006/relationships/hyperlink" Target="http://emswcd.org/on-your-land/weeds/" TargetMode="External"/><Relationship Id="rId9" Type="http://schemas.openxmlformats.org/officeDocument/2006/relationships/hyperlink" Target="https://www.nwf.org/educational-resources/wildlife-guide/" TargetMode="External"/><Relationship Id="rId14" Type="http://schemas.openxmlformats.org/officeDocument/2006/relationships/hyperlink" Target="http://www.nwf.org/Eco-Schools-USA"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parksm@nwf.org"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mailto:suzi@clackamasriver.org" TargetMode="External"/><Relationship Id="rId4" Type="http://schemas.openxmlformats.org/officeDocument/2006/relationships/hyperlink" Target="mailto:ORHabitat@nwf.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lkilders@conservationdistrict.org"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bf62297c80_2_4"/>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rgbClr val="000000"/>
              </a:buClr>
              <a:buSzPts val="5400"/>
              <a:buFont typeface="Arial"/>
              <a:buNone/>
            </a:pPr>
            <a:r>
              <a:rPr lang="en" sz="5300"/>
              <a:t>Gardening for Wildlife: Naturescaping Fundamentals</a:t>
            </a:r>
            <a:endParaRPr sz="4000"/>
          </a:p>
        </p:txBody>
      </p:sp>
      <p:sp>
        <p:nvSpPr>
          <p:cNvPr id="69" name="Google Shape;69;gbf62297c80_2_4"/>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Part 2: Creating Habitat at Home</a:t>
            </a:r>
            <a:endParaRPr/>
          </a:p>
        </p:txBody>
      </p:sp>
      <p:sp>
        <p:nvSpPr>
          <p:cNvPr id="70" name="Google Shape;70;gbf62297c80_2_4"/>
          <p:cNvSpPr txBox="1"/>
          <p:nvPr/>
        </p:nvSpPr>
        <p:spPr>
          <a:xfrm>
            <a:off x="840150" y="4197600"/>
            <a:ext cx="7463700" cy="8697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 sz="1400"/>
              <a:t>March 17 and March 24, 2021</a:t>
            </a:r>
            <a:endParaRPr sz="1100"/>
          </a:p>
          <a:p>
            <a:pPr marL="0" marR="0" lvl="0" indent="0" algn="ctr" rtl="0">
              <a:spcBef>
                <a:spcPts val="0"/>
              </a:spcBef>
              <a:spcAft>
                <a:spcPts val="0"/>
              </a:spcAft>
              <a:buNone/>
            </a:pPr>
            <a:r>
              <a:rPr lang="en" sz="1400" b="0" i="0" u="none" strike="noStrike" cap="none">
                <a:latin typeface="Arial"/>
                <a:ea typeface="Arial"/>
                <a:cs typeface="Arial"/>
                <a:sym typeface="Arial"/>
              </a:rPr>
              <a:t>Suzi Cloutier ~ Anya Pickard ~ Morgan Park</a:t>
            </a:r>
            <a:r>
              <a:rPr lang="en" sz="1400"/>
              <a:t>s</a:t>
            </a:r>
            <a:r>
              <a:rPr lang="en" sz="1400" b="0" i="0" u="none" strike="noStrike" cap="none">
                <a:latin typeface="Arial"/>
                <a:ea typeface="Arial"/>
                <a:cs typeface="Arial"/>
                <a:sym typeface="Arial"/>
              </a:rPr>
              <a:t> ~ Lisa Kilders ~ </a:t>
            </a:r>
            <a:r>
              <a:rPr lang="en" sz="1400"/>
              <a:t>Kristina Peterson </a:t>
            </a:r>
            <a:r>
              <a:rPr lang="en"/>
              <a:t>~ Nicole Ahr</a:t>
            </a:r>
            <a:endParaRPr sz="1400" b="0" i="0" u="none" strike="noStrike" cap="none">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c3da09ce69_0_26"/>
          <p:cNvSpPr txBox="1">
            <a:spLocks noGrp="1"/>
          </p:cNvSpPr>
          <p:nvPr>
            <p:ph type="title"/>
          </p:nvPr>
        </p:nvSpPr>
        <p:spPr>
          <a:xfrm>
            <a:off x="233775" y="611100"/>
            <a:ext cx="6428400" cy="70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100"/>
              <a:t>Beyondpesticides.org </a:t>
            </a:r>
            <a:endParaRPr sz="4100"/>
          </a:p>
        </p:txBody>
      </p:sp>
      <p:pic>
        <p:nvPicPr>
          <p:cNvPr id="133" name="Google Shape;133;gc3da09ce69_0_26"/>
          <p:cNvPicPr preferRelativeResize="0"/>
          <p:nvPr/>
        </p:nvPicPr>
        <p:blipFill>
          <a:blip r:embed="rId3">
            <a:alphaModFix/>
          </a:blip>
          <a:stretch>
            <a:fillRect/>
          </a:stretch>
        </p:blipFill>
        <p:spPr>
          <a:xfrm>
            <a:off x="311700" y="2731125"/>
            <a:ext cx="2304282" cy="2304282"/>
          </a:xfrm>
          <a:prstGeom prst="rect">
            <a:avLst/>
          </a:prstGeom>
          <a:noFill/>
          <a:ln>
            <a:noFill/>
          </a:ln>
        </p:spPr>
      </p:pic>
      <p:pic>
        <p:nvPicPr>
          <p:cNvPr id="134" name="Google Shape;134;gc3da09ce69_0_26"/>
          <p:cNvPicPr preferRelativeResize="0"/>
          <p:nvPr/>
        </p:nvPicPr>
        <p:blipFill>
          <a:blip r:embed="rId4">
            <a:alphaModFix/>
          </a:blip>
          <a:stretch>
            <a:fillRect/>
          </a:stretch>
        </p:blipFill>
        <p:spPr>
          <a:xfrm>
            <a:off x="3487313" y="2776481"/>
            <a:ext cx="2138131" cy="2223638"/>
          </a:xfrm>
          <a:prstGeom prst="rect">
            <a:avLst/>
          </a:prstGeom>
          <a:noFill/>
          <a:ln>
            <a:noFill/>
          </a:ln>
        </p:spPr>
      </p:pic>
      <p:pic>
        <p:nvPicPr>
          <p:cNvPr id="135" name="Google Shape;135;gc3da09ce69_0_26"/>
          <p:cNvPicPr preferRelativeResize="0"/>
          <p:nvPr/>
        </p:nvPicPr>
        <p:blipFill>
          <a:blip r:embed="rId5">
            <a:alphaModFix/>
          </a:blip>
          <a:stretch>
            <a:fillRect/>
          </a:stretch>
        </p:blipFill>
        <p:spPr>
          <a:xfrm>
            <a:off x="6661800" y="2776481"/>
            <a:ext cx="2304282" cy="22236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c3da09ce69_0_34"/>
          <p:cNvPicPr preferRelativeResize="0"/>
          <p:nvPr/>
        </p:nvPicPr>
        <p:blipFill>
          <a:blip r:embed="rId3">
            <a:alphaModFix/>
          </a:blip>
          <a:stretch>
            <a:fillRect/>
          </a:stretch>
        </p:blipFill>
        <p:spPr>
          <a:xfrm>
            <a:off x="3927650" y="888875"/>
            <a:ext cx="5123774" cy="3965001"/>
          </a:xfrm>
          <a:prstGeom prst="rect">
            <a:avLst/>
          </a:prstGeom>
          <a:noFill/>
          <a:ln>
            <a:noFill/>
          </a:ln>
        </p:spPr>
      </p:pic>
      <p:sp>
        <p:nvSpPr>
          <p:cNvPr id="141" name="Google Shape;141;gc3da09ce69_0_34"/>
          <p:cNvSpPr txBox="1">
            <a:spLocks noGrp="1"/>
          </p:cNvSpPr>
          <p:nvPr>
            <p:ph type="title"/>
          </p:nvPr>
        </p:nvSpPr>
        <p:spPr>
          <a:xfrm>
            <a:off x="233775" y="534900"/>
            <a:ext cx="6428400" cy="706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700"/>
              <a:buNone/>
            </a:pPr>
            <a:r>
              <a:rPr lang="en"/>
              <a:t>Grow Smart Grow Safe- </a:t>
            </a:r>
            <a:endParaRPr/>
          </a:p>
          <a:p>
            <a:pPr marL="0" lvl="0" indent="0" algn="l" rtl="0">
              <a:lnSpc>
                <a:spcPct val="100000"/>
              </a:lnSpc>
              <a:spcBef>
                <a:spcPts val="0"/>
              </a:spcBef>
              <a:spcAft>
                <a:spcPts val="0"/>
              </a:spcAft>
              <a:buSzPts val="2700"/>
              <a:buNone/>
            </a:pPr>
            <a:r>
              <a:rPr lang="en"/>
              <a:t>Your handy users guide to smart gardening!</a:t>
            </a:r>
            <a:endParaRPr/>
          </a:p>
        </p:txBody>
      </p:sp>
      <p:sp>
        <p:nvSpPr>
          <p:cNvPr id="142" name="Google Shape;142;gc3da09ce69_0_34"/>
          <p:cNvSpPr txBox="1"/>
          <p:nvPr/>
        </p:nvSpPr>
        <p:spPr>
          <a:xfrm>
            <a:off x="185400" y="3221125"/>
            <a:ext cx="5711100" cy="19077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 sz="2400" b="1" i="0" u="none" strike="noStrike" cap="none">
                <a:solidFill>
                  <a:schemeClr val="dk1"/>
                </a:solidFill>
                <a:latin typeface="Arial"/>
                <a:ea typeface="Arial"/>
                <a:cs typeface="Arial"/>
                <a:sym typeface="Arial"/>
              </a:rPr>
              <a:t>Grow Smart Grow Safe</a:t>
            </a:r>
            <a:endParaRPr sz="2400" b="1">
              <a:solidFill>
                <a:schemeClr val="dk1"/>
              </a:solidFill>
              <a:latin typeface="Arial"/>
              <a:ea typeface="Arial"/>
              <a:cs typeface="Arial"/>
              <a:sym typeface="Arial"/>
            </a:endParaRPr>
          </a:p>
          <a:p>
            <a:pPr marL="0" marR="0" lvl="0" indent="0" algn="l" rtl="0">
              <a:spcBef>
                <a:spcPts val="0"/>
              </a:spcBef>
              <a:spcAft>
                <a:spcPts val="0"/>
              </a:spcAft>
              <a:buNone/>
            </a:pPr>
            <a:r>
              <a:rPr lang="en" sz="2400" b="1" u="sng">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https://www.growsmartgrowsafe.org/</a:t>
            </a:r>
            <a:endParaRPr sz="2400" b="1">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The importance of deep roots aka: why lawns suck</a:t>
            </a:r>
            <a:endParaRPr/>
          </a:p>
        </p:txBody>
      </p:sp>
      <p:pic>
        <p:nvPicPr>
          <p:cNvPr id="148" name="Google Shape;148;p1"/>
          <p:cNvPicPr preferRelativeResize="0"/>
          <p:nvPr/>
        </p:nvPicPr>
        <p:blipFill rotWithShape="1">
          <a:blip r:embed="rId3">
            <a:alphaModFix/>
          </a:blip>
          <a:srcRect/>
          <a:stretch/>
        </p:blipFill>
        <p:spPr>
          <a:xfrm>
            <a:off x="5029200" y="2660898"/>
            <a:ext cx="4038600" cy="24643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
          <p:cNvSpPr txBox="1">
            <a:spLocks noGrp="1"/>
          </p:cNvSpPr>
          <p:nvPr>
            <p:ph type="title"/>
          </p:nvPr>
        </p:nvSpPr>
        <p:spPr>
          <a:xfrm>
            <a:off x="235500" y="-234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Stormwater</a:t>
            </a:r>
            <a:endParaRPr/>
          </a:p>
        </p:txBody>
      </p:sp>
      <p:sp>
        <p:nvSpPr>
          <p:cNvPr id="154" name="Google Shape;154;p2"/>
          <p:cNvSpPr txBox="1"/>
          <p:nvPr/>
        </p:nvSpPr>
        <p:spPr>
          <a:xfrm>
            <a:off x="-39400" y="1119125"/>
            <a:ext cx="2743800" cy="3879600"/>
          </a:xfrm>
          <a:prstGeom prst="rect">
            <a:avLst/>
          </a:prstGeom>
          <a:noFill/>
          <a:ln>
            <a:noFill/>
          </a:ln>
        </p:spPr>
        <p:txBody>
          <a:bodyPr spcFirstLastPara="1" wrap="square" lIns="91425" tIns="91425" rIns="91425" bIns="91425" anchor="t" anchorCtr="0">
            <a:noAutofit/>
          </a:bodyPr>
          <a:lstStyle/>
          <a:p>
            <a:pPr marL="457189" marR="0" lvl="0" indent="-355591"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Erosion control</a:t>
            </a:r>
            <a:endParaRPr sz="2000" b="0" i="0" u="none" strike="noStrike" cap="none">
              <a:solidFill>
                <a:srgbClr val="000000"/>
              </a:solidFill>
              <a:latin typeface="Arial"/>
              <a:ea typeface="Arial"/>
              <a:cs typeface="Arial"/>
              <a:sym typeface="Arial"/>
            </a:endParaRPr>
          </a:p>
          <a:p>
            <a:pPr marL="457189" marR="0" lvl="0" indent="-355591"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Water quality</a:t>
            </a:r>
            <a:endParaRPr sz="2000" b="0" i="0" u="none" strike="noStrike" cap="none">
              <a:solidFill>
                <a:srgbClr val="000000"/>
              </a:solidFill>
              <a:latin typeface="Arial"/>
              <a:ea typeface="Arial"/>
              <a:cs typeface="Arial"/>
              <a:sym typeface="Arial"/>
            </a:endParaRPr>
          </a:p>
          <a:p>
            <a:pPr marL="457189" marR="0" lvl="0" indent="-355591"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Watershed health</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How to improve: </a:t>
            </a:r>
            <a:endParaRPr sz="2000" b="0" i="0" u="none" strike="noStrike" cap="none">
              <a:solidFill>
                <a:srgbClr val="000000"/>
              </a:solidFill>
              <a:latin typeface="Arial"/>
              <a:ea typeface="Arial"/>
              <a:cs typeface="Arial"/>
              <a:sym typeface="Arial"/>
            </a:endParaRPr>
          </a:p>
          <a:p>
            <a:pPr marL="457189" marR="0" lvl="0" indent="-355591"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Native plants enhance soil </a:t>
            </a:r>
            <a:endParaRPr sz="2000" b="0" i="0" u="none" strike="noStrike" cap="none">
              <a:solidFill>
                <a:srgbClr val="000000"/>
              </a:solidFill>
              <a:latin typeface="Arial"/>
              <a:ea typeface="Arial"/>
              <a:cs typeface="Arial"/>
              <a:sym typeface="Arial"/>
            </a:endParaRPr>
          </a:p>
          <a:p>
            <a:pPr marL="457189" marR="0" lvl="0" indent="-355591"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Large canopy trees</a:t>
            </a:r>
            <a:endParaRPr sz="2000" b="0" i="0" u="none" strike="noStrike" cap="none">
              <a:solidFill>
                <a:srgbClr val="000000"/>
              </a:solidFill>
              <a:latin typeface="Arial"/>
              <a:ea typeface="Arial"/>
              <a:cs typeface="Arial"/>
              <a:sym typeface="Arial"/>
            </a:endParaRPr>
          </a:p>
          <a:p>
            <a:pPr marL="457189" marR="0" lvl="0" indent="-355591"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Rain gardens</a:t>
            </a:r>
            <a:endParaRPr sz="2000" b="0" i="0" u="none" strike="noStrike" cap="none">
              <a:solidFill>
                <a:srgbClr val="000000"/>
              </a:solidFill>
              <a:latin typeface="Arial"/>
              <a:ea typeface="Arial"/>
              <a:cs typeface="Arial"/>
              <a:sym typeface="Arial"/>
            </a:endParaRPr>
          </a:p>
          <a:p>
            <a:pPr marL="457189" marR="0" lvl="0" indent="-355591" algn="l" rtl="0">
              <a:lnSpc>
                <a:spcPct val="100000"/>
              </a:lnSpc>
              <a:spcBef>
                <a:spcPts val="0"/>
              </a:spcBef>
              <a:spcAft>
                <a:spcPts val="0"/>
              </a:spcAft>
              <a:buClr>
                <a:srgbClr val="000000"/>
              </a:buClr>
              <a:buSzPts val="2000"/>
              <a:buFont typeface="Arial"/>
              <a:buChar char="●"/>
            </a:pPr>
            <a:r>
              <a:rPr lang="en" sz="2000" b="0" i="0" u="none" strike="noStrike" cap="none">
                <a:solidFill>
                  <a:srgbClr val="000000"/>
                </a:solidFill>
                <a:latin typeface="Arial"/>
                <a:ea typeface="Arial"/>
                <a:cs typeface="Arial"/>
                <a:sym typeface="Arial"/>
              </a:rPr>
              <a:t>Leave the leaves</a:t>
            </a:r>
            <a:endParaRPr sz="2000" b="0" i="0" u="none" strike="noStrike" cap="none">
              <a:solidFill>
                <a:srgbClr val="000000"/>
              </a:solidFill>
              <a:latin typeface="Arial"/>
              <a:ea typeface="Arial"/>
              <a:cs typeface="Arial"/>
              <a:sym typeface="Arial"/>
            </a:endParaRPr>
          </a:p>
        </p:txBody>
      </p:sp>
      <p:pic>
        <p:nvPicPr>
          <p:cNvPr id="155" name="Google Shape;155;p2"/>
          <p:cNvPicPr preferRelativeResize="0"/>
          <p:nvPr/>
        </p:nvPicPr>
        <p:blipFill rotWithShape="1">
          <a:blip r:embed="rId3">
            <a:alphaModFix/>
          </a:blip>
          <a:srcRect/>
          <a:stretch/>
        </p:blipFill>
        <p:spPr>
          <a:xfrm>
            <a:off x="2538458" y="918600"/>
            <a:ext cx="6638192" cy="41814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c9d27a2fe1_1_0"/>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BREAK</a:t>
            </a:r>
            <a:endParaRPr/>
          </a:p>
          <a:p>
            <a:pPr marL="0" lvl="0" indent="0" algn="ctr" rtl="0">
              <a:spcBef>
                <a:spcPts val="0"/>
              </a:spcBef>
              <a:spcAft>
                <a:spcPts val="0"/>
              </a:spcAft>
              <a:buNone/>
            </a:pPr>
            <a:endParaRPr/>
          </a:p>
          <a:p>
            <a:pPr marL="0" lvl="0" indent="0" algn="ctr" rtl="0">
              <a:spcBef>
                <a:spcPts val="0"/>
              </a:spcBef>
              <a:spcAft>
                <a:spcPts val="0"/>
              </a:spcAft>
              <a:buNone/>
            </a:pPr>
            <a:r>
              <a:rPr lang="en" sz="2700"/>
              <a:t>Please take 10 minutes to use the restroom, grab some food, etc.</a:t>
            </a:r>
            <a:endParaRPr sz="2700"/>
          </a:p>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c9d27a2fe1_1_4"/>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Questions?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4"/>
          <p:cNvPicPr preferRelativeResize="0"/>
          <p:nvPr/>
        </p:nvPicPr>
        <p:blipFill rotWithShape="1">
          <a:blip r:embed="rId3">
            <a:alphaModFix/>
          </a:blip>
          <a:srcRect/>
          <a:stretch/>
        </p:blipFill>
        <p:spPr>
          <a:xfrm>
            <a:off x="253725" y="349325"/>
            <a:ext cx="6209041" cy="4393975"/>
          </a:xfrm>
          <a:prstGeom prst="rect">
            <a:avLst/>
          </a:prstGeom>
          <a:noFill/>
          <a:ln>
            <a:noFill/>
          </a:ln>
        </p:spPr>
      </p:pic>
      <p:pic>
        <p:nvPicPr>
          <p:cNvPr id="171" name="Google Shape;171;p4"/>
          <p:cNvPicPr preferRelativeResize="0"/>
          <p:nvPr/>
        </p:nvPicPr>
        <p:blipFill rotWithShape="1">
          <a:blip r:embed="rId4">
            <a:alphaModFix/>
          </a:blip>
          <a:srcRect/>
          <a:stretch/>
        </p:blipFill>
        <p:spPr>
          <a:xfrm>
            <a:off x="4675758" y="312200"/>
            <a:ext cx="4331816" cy="1238935"/>
          </a:xfrm>
          <a:prstGeom prst="rect">
            <a:avLst/>
          </a:prstGeom>
          <a:noFill/>
          <a:ln>
            <a:noFill/>
          </a:ln>
        </p:spPr>
      </p:pic>
      <p:sp>
        <p:nvSpPr>
          <p:cNvPr id="172" name="Google Shape;172;p4"/>
          <p:cNvSpPr txBox="1">
            <a:spLocks noGrp="1"/>
          </p:cNvSpPr>
          <p:nvPr>
            <p:ph type="title"/>
          </p:nvPr>
        </p:nvSpPr>
        <p:spPr>
          <a:xfrm>
            <a:off x="197400" y="148150"/>
            <a:ext cx="2370900" cy="942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
              <a:t>Pollination  </a:t>
            </a:r>
            <a:endParaRPr/>
          </a:p>
        </p:txBody>
      </p:sp>
      <p:sp>
        <p:nvSpPr>
          <p:cNvPr id="173" name="Google Shape;173;p4"/>
          <p:cNvSpPr txBox="1"/>
          <p:nvPr/>
        </p:nvSpPr>
        <p:spPr>
          <a:xfrm>
            <a:off x="6937750" y="3010150"/>
            <a:ext cx="1961700" cy="203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3F3F3"/>
                </a:solidFill>
                <a:latin typeface="Arial"/>
                <a:ea typeface="Arial"/>
                <a:cs typeface="Arial"/>
                <a:sym typeface="Arial"/>
              </a:rPr>
              <a:t>“At least one-third of the world's agricultural crops depends upon pollination provided by insects and other animals.”</a:t>
            </a:r>
            <a:endParaRPr sz="1400" b="0" i="0" u="none" strike="noStrike" cap="none">
              <a:solidFill>
                <a:srgbClr val="F3F3F3"/>
              </a:solidFill>
              <a:latin typeface="Arial"/>
              <a:ea typeface="Arial"/>
              <a:cs typeface="Arial"/>
              <a:sym typeface="Arial"/>
            </a:endParaRPr>
          </a:p>
        </p:txBody>
      </p:sp>
      <p:sp>
        <p:nvSpPr>
          <p:cNvPr id="174" name="Google Shape;174;p4"/>
          <p:cNvSpPr txBox="1"/>
          <p:nvPr/>
        </p:nvSpPr>
        <p:spPr>
          <a:xfrm>
            <a:off x="177525" y="4743300"/>
            <a:ext cx="889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Credit: http://www.sciencewithme.com/learn-about-pollination/</a:t>
            </a:r>
            <a:endParaRPr>
              <a:solidFill>
                <a:srgbClr val="FFFFFF"/>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
          <p:cNvSpPr txBox="1">
            <a:spLocks noGrp="1"/>
          </p:cNvSpPr>
          <p:nvPr>
            <p:ph type="title"/>
          </p:nvPr>
        </p:nvSpPr>
        <p:spPr>
          <a:xfrm>
            <a:off x="286350" y="8435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Types of Pollinators</a:t>
            </a:r>
            <a:endParaRPr/>
          </a:p>
        </p:txBody>
      </p:sp>
      <p:pic>
        <p:nvPicPr>
          <p:cNvPr id="180" name="Google Shape;180;p5"/>
          <p:cNvPicPr preferRelativeResize="0"/>
          <p:nvPr/>
        </p:nvPicPr>
        <p:blipFill rotWithShape="1">
          <a:blip r:embed="rId3">
            <a:alphaModFix/>
          </a:blip>
          <a:srcRect/>
          <a:stretch/>
        </p:blipFill>
        <p:spPr>
          <a:xfrm>
            <a:off x="705178" y="890700"/>
            <a:ext cx="7715999" cy="3925850"/>
          </a:xfrm>
          <a:prstGeom prst="rect">
            <a:avLst/>
          </a:prstGeom>
          <a:noFill/>
          <a:ln>
            <a:noFill/>
          </a:ln>
        </p:spPr>
      </p:pic>
      <p:sp>
        <p:nvSpPr>
          <p:cNvPr id="181" name="Google Shape;181;p5"/>
          <p:cNvSpPr txBox="1"/>
          <p:nvPr/>
        </p:nvSpPr>
        <p:spPr>
          <a:xfrm>
            <a:off x="1526850" y="4774325"/>
            <a:ext cx="771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Credit: https://ucanr.edu/blogs/blogcore/postdetail.cfm?postnum=18074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7"/>
          <p:cNvPicPr preferRelativeResize="0"/>
          <p:nvPr/>
        </p:nvPicPr>
        <p:blipFill rotWithShape="1">
          <a:blip r:embed="rId3">
            <a:alphaModFix/>
          </a:blip>
          <a:srcRect/>
          <a:stretch/>
        </p:blipFill>
        <p:spPr>
          <a:xfrm>
            <a:off x="2809925" y="123900"/>
            <a:ext cx="5553075" cy="2047875"/>
          </a:xfrm>
          <a:prstGeom prst="rect">
            <a:avLst/>
          </a:prstGeom>
          <a:noFill/>
          <a:ln>
            <a:noFill/>
          </a:ln>
        </p:spPr>
      </p:pic>
      <p:pic>
        <p:nvPicPr>
          <p:cNvPr id="187" name="Google Shape;187;p7"/>
          <p:cNvPicPr preferRelativeResize="0"/>
          <p:nvPr/>
        </p:nvPicPr>
        <p:blipFill rotWithShape="1">
          <a:blip r:embed="rId4">
            <a:alphaModFix/>
          </a:blip>
          <a:srcRect/>
          <a:stretch/>
        </p:blipFill>
        <p:spPr>
          <a:xfrm>
            <a:off x="0" y="1838300"/>
            <a:ext cx="5467350" cy="2085975"/>
          </a:xfrm>
          <a:prstGeom prst="rect">
            <a:avLst/>
          </a:prstGeom>
          <a:noFill/>
          <a:ln>
            <a:noFill/>
          </a:ln>
        </p:spPr>
      </p:pic>
      <p:pic>
        <p:nvPicPr>
          <p:cNvPr id="188" name="Google Shape;188;p7"/>
          <p:cNvPicPr preferRelativeResize="0"/>
          <p:nvPr/>
        </p:nvPicPr>
        <p:blipFill rotWithShape="1">
          <a:blip r:embed="rId5">
            <a:alphaModFix/>
          </a:blip>
          <a:srcRect/>
          <a:stretch/>
        </p:blipFill>
        <p:spPr>
          <a:xfrm>
            <a:off x="3590925" y="3076575"/>
            <a:ext cx="5553075" cy="2066925"/>
          </a:xfrm>
          <a:prstGeom prst="rect">
            <a:avLst/>
          </a:prstGeom>
          <a:noFill/>
          <a:ln>
            <a:noFill/>
          </a:ln>
        </p:spPr>
      </p:pic>
      <p:pic>
        <p:nvPicPr>
          <p:cNvPr id="189" name="Google Shape;189;p7"/>
          <p:cNvPicPr preferRelativeResize="0"/>
          <p:nvPr/>
        </p:nvPicPr>
        <p:blipFill rotWithShape="1">
          <a:blip r:embed="rId6">
            <a:alphaModFix/>
          </a:blip>
          <a:srcRect/>
          <a:stretch/>
        </p:blipFill>
        <p:spPr>
          <a:xfrm>
            <a:off x="790625" y="142850"/>
            <a:ext cx="1645707" cy="1533500"/>
          </a:xfrm>
          <a:prstGeom prst="rect">
            <a:avLst/>
          </a:prstGeom>
          <a:noFill/>
          <a:ln>
            <a:noFill/>
          </a:ln>
        </p:spPr>
      </p:pic>
      <p:sp>
        <p:nvSpPr>
          <p:cNvPr id="190" name="Google Shape;190;p7"/>
          <p:cNvSpPr txBox="1"/>
          <p:nvPr/>
        </p:nvSpPr>
        <p:spPr>
          <a:xfrm>
            <a:off x="63325" y="4017700"/>
            <a:ext cx="3468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Credit: https://www.southernliving.com/home-garden/gardens/flowers-attract-hummingbirds-butterflies-bees</a:t>
            </a:r>
            <a:endParaRPr>
              <a:solidFill>
                <a:srgbClr val="FFFFFF"/>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9"/>
          <p:cNvSpPr txBox="1">
            <a:spLocks noGrp="1"/>
          </p:cNvSpPr>
          <p:nvPr>
            <p:ph type="title"/>
          </p:nvPr>
        </p:nvSpPr>
        <p:spPr>
          <a:xfrm>
            <a:off x="286350" y="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Pollinator Syndromes</a:t>
            </a:r>
            <a:endParaRPr/>
          </a:p>
        </p:txBody>
      </p:sp>
      <p:pic>
        <p:nvPicPr>
          <p:cNvPr id="196" name="Google Shape;196;p9"/>
          <p:cNvPicPr preferRelativeResize="0"/>
          <p:nvPr/>
        </p:nvPicPr>
        <p:blipFill>
          <a:blip r:embed="rId3">
            <a:alphaModFix/>
          </a:blip>
          <a:stretch>
            <a:fillRect/>
          </a:stretch>
        </p:blipFill>
        <p:spPr>
          <a:xfrm>
            <a:off x="1045500" y="710675"/>
            <a:ext cx="7109500" cy="4100175"/>
          </a:xfrm>
          <a:prstGeom prst="rect">
            <a:avLst/>
          </a:prstGeom>
          <a:noFill/>
          <a:ln>
            <a:noFill/>
          </a:ln>
        </p:spPr>
      </p:pic>
      <p:sp>
        <p:nvSpPr>
          <p:cNvPr id="197" name="Google Shape;197;p9"/>
          <p:cNvSpPr txBox="1"/>
          <p:nvPr/>
        </p:nvSpPr>
        <p:spPr>
          <a:xfrm>
            <a:off x="2181250" y="4720125"/>
            <a:ext cx="579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Open Sans"/>
                <a:ea typeface="Open Sans"/>
                <a:cs typeface="Open Sans"/>
                <a:sym typeface="Open Sans"/>
              </a:rPr>
              <a:t>Credit: North American Pollinator Protection Campaign</a:t>
            </a:r>
            <a:endParaRPr>
              <a:solidFill>
                <a:srgbClr val="FFFFFF"/>
              </a:solidFill>
              <a:latin typeface="Open Sans"/>
              <a:ea typeface="Open Sans"/>
              <a:cs typeface="Open Sans"/>
              <a:sym typeface="Open Sans"/>
            </a:endParaRPr>
          </a:p>
        </p:txBody>
      </p:sp>
      <p:pic>
        <p:nvPicPr>
          <p:cNvPr id="198" name="Google Shape;198;p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181250" y="150450"/>
            <a:ext cx="560225" cy="560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bf62297c80_2_241"/>
          <p:cNvSpPr txBox="1">
            <a:spLocks noGrp="1"/>
          </p:cNvSpPr>
          <p:nvPr>
            <p:ph type="title"/>
          </p:nvPr>
        </p:nvSpPr>
        <p:spPr>
          <a:xfrm>
            <a:off x="-956050" y="0"/>
            <a:ext cx="6428400" cy="706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700"/>
              <a:buNone/>
            </a:pPr>
            <a:r>
              <a:rPr lang="en" sz="4800"/>
              <a:t>Welcome back!</a:t>
            </a:r>
            <a:endParaRPr sz="4800"/>
          </a:p>
        </p:txBody>
      </p:sp>
      <p:pic>
        <p:nvPicPr>
          <p:cNvPr id="76" name="Google Shape;76;gbf62297c80_2_2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16000" y="879975"/>
            <a:ext cx="5608800" cy="4206600"/>
          </a:xfrm>
          <a:prstGeom prst="rect">
            <a:avLst/>
          </a:prstGeom>
          <a:noFill/>
          <a:ln>
            <a:noFill/>
          </a:ln>
        </p:spPr>
      </p:pic>
      <p:sp>
        <p:nvSpPr>
          <p:cNvPr id="77" name="Google Shape;77;gbf62297c80_2_241"/>
          <p:cNvSpPr txBox="1"/>
          <p:nvPr/>
        </p:nvSpPr>
        <p:spPr>
          <a:xfrm>
            <a:off x="115950" y="2489375"/>
            <a:ext cx="3000000" cy="2761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067">
                <a:latin typeface="Calibri"/>
                <a:ea typeface="Calibri"/>
                <a:cs typeface="Calibri"/>
                <a:sym typeface="Calibri"/>
              </a:rPr>
              <a:t>While we wait for attendees to join, please write in the chat: </a:t>
            </a:r>
            <a:endParaRPr sz="2067">
              <a:latin typeface="Calibri"/>
              <a:ea typeface="Calibri"/>
              <a:cs typeface="Calibri"/>
              <a:sym typeface="Calibri"/>
            </a:endParaRPr>
          </a:p>
          <a:p>
            <a:pPr marL="457200" lvl="0" indent="-359854" algn="l" rtl="0">
              <a:lnSpc>
                <a:spcPct val="90000"/>
              </a:lnSpc>
              <a:spcBef>
                <a:spcPts val="0"/>
              </a:spcBef>
              <a:spcAft>
                <a:spcPts val="0"/>
              </a:spcAft>
              <a:buSzPts val="2067"/>
              <a:buFont typeface="Calibri"/>
              <a:buChar char="●"/>
            </a:pPr>
            <a:r>
              <a:rPr lang="en" sz="2067">
                <a:latin typeface="Calibri"/>
                <a:ea typeface="Calibri"/>
                <a:cs typeface="Calibri"/>
                <a:sym typeface="Calibri"/>
              </a:rPr>
              <a:t>Where you’re joining from</a:t>
            </a:r>
            <a:endParaRPr sz="2067">
              <a:latin typeface="Calibri"/>
              <a:ea typeface="Calibri"/>
              <a:cs typeface="Calibri"/>
              <a:sym typeface="Calibri"/>
            </a:endParaRPr>
          </a:p>
          <a:p>
            <a:pPr marL="457200" lvl="0" indent="-359854" algn="l" rtl="0">
              <a:lnSpc>
                <a:spcPct val="90000"/>
              </a:lnSpc>
              <a:spcBef>
                <a:spcPts val="0"/>
              </a:spcBef>
              <a:spcAft>
                <a:spcPts val="0"/>
              </a:spcAft>
              <a:buSzPts val="2067"/>
              <a:buFont typeface="Calibri"/>
              <a:buChar char="●"/>
            </a:pPr>
            <a:r>
              <a:rPr lang="en" sz="2067">
                <a:latin typeface="Calibri"/>
                <a:ea typeface="Calibri"/>
                <a:cs typeface="Calibri"/>
                <a:sym typeface="Calibri"/>
              </a:rPr>
              <a:t>Are you growing anything fun?</a:t>
            </a:r>
            <a:endParaRPr sz="2067">
              <a:latin typeface="Calibri"/>
              <a:ea typeface="Calibri"/>
              <a:cs typeface="Calibri"/>
              <a:sym typeface="Calibri"/>
            </a:endParaRPr>
          </a:p>
          <a:p>
            <a:pPr marL="457200" lvl="0" indent="-359854" algn="l" rtl="0">
              <a:lnSpc>
                <a:spcPct val="90000"/>
              </a:lnSpc>
              <a:spcBef>
                <a:spcPts val="0"/>
              </a:spcBef>
              <a:spcAft>
                <a:spcPts val="0"/>
              </a:spcAft>
              <a:buSzPts val="2067"/>
              <a:buFont typeface="Calibri"/>
              <a:buChar char="●"/>
            </a:pPr>
            <a:r>
              <a:rPr lang="en" sz="2067">
                <a:latin typeface="Calibri"/>
                <a:ea typeface="Calibri"/>
                <a:cs typeface="Calibri"/>
                <a:sym typeface="Calibri"/>
              </a:rPr>
              <a:t>What do you hope to learn tonight?</a:t>
            </a:r>
            <a:endParaRPr sz="2067">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8"/>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endParaRPr/>
          </a:p>
        </p:txBody>
      </p:sp>
      <p:pic>
        <p:nvPicPr>
          <p:cNvPr id="204" name="Google Shape;204;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433800"/>
            <a:ext cx="4820175" cy="3128485"/>
          </a:xfrm>
          <a:prstGeom prst="rect">
            <a:avLst/>
          </a:prstGeom>
          <a:noFill/>
          <a:ln>
            <a:noFill/>
          </a:ln>
        </p:spPr>
      </p:pic>
      <p:pic>
        <p:nvPicPr>
          <p:cNvPr id="205" name="Google Shape;205;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43975" y="433800"/>
            <a:ext cx="4345112" cy="3128475"/>
          </a:xfrm>
          <a:prstGeom prst="rect">
            <a:avLst/>
          </a:prstGeom>
          <a:noFill/>
          <a:ln>
            <a:noFill/>
          </a:ln>
        </p:spPr>
      </p:pic>
      <p:sp>
        <p:nvSpPr>
          <p:cNvPr id="206" name="Google Shape;206;p8"/>
          <p:cNvSpPr txBox="1"/>
          <p:nvPr/>
        </p:nvSpPr>
        <p:spPr>
          <a:xfrm>
            <a:off x="0" y="2724075"/>
            <a:ext cx="9144000" cy="3000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FFFFF"/>
                </a:solidFill>
                <a:latin typeface="PT Sans Narrow"/>
                <a:ea typeface="PT Sans Narrow"/>
                <a:cs typeface="PT Sans Narrow"/>
                <a:sym typeface="PT Sans Narrow"/>
              </a:rPr>
              <a:t>Native Plants in the Pacific Northwest</a:t>
            </a:r>
            <a:endParaRPr sz="3600" b="1" i="0" u="none" strike="noStrike" cap="none">
              <a:solidFill>
                <a:srgbClr val="FFFFFF"/>
              </a:solidFill>
              <a:latin typeface="PT Sans Narrow"/>
              <a:ea typeface="PT Sans Narrow"/>
              <a:cs typeface="PT Sans Narrow"/>
              <a:sym typeface="PT Sans Narrow"/>
            </a:endParaRPr>
          </a:p>
          <a:p>
            <a:pPr marL="0" marR="0" lvl="0" indent="0" algn="ctr" rtl="0">
              <a:lnSpc>
                <a:spcPct val="100000"/>
              </a:lnSpc>
              <a:spcBef>
                <a:spcPts val="0"/>
              </a:spcBef>
              <a:spcAft>
                <a:spcPts val="0"/>
              </a:spcAft>
              <a:buClr>
                <a:srgbClr val="000000"/>
              </a:buClr>
              <a:buSzPts val="3600"/>
              <a:buFont typeface="Arial"/>
              <a:buNone/>
            </a:pPr>
            <a:r>
              <a:rPr lang="en" sz="3600" b="1" u="sng">
                <a:solidFill>
                  <a:srgbClr val="FFFFFF"/>
                </a:solidFill>
                <a:latin typeface="PT Sans Narrow"/>
                <a:ea typeface="PT Sans Narrow"/>
                <a:cs typeface="PT Sans Narrow"/>
                <a:sym typeface="PT Sans Narrow"/>
              </a:rPr>
              <a:t>Oregon Flora</a:t>
            </a:r>
            <a:endParaRPr sz="3600" b="1" u="sng">
              <a:solidFill>
                <a:srgbClr val="FFFFFF"/>
              </a:solidFill>
              <a:latin typeface="PT Sans Narrow"/>
              <a:ea typeface="PT Sans Narrow"/>
              <a:cs typeface="PT Sans Narrow"/>
              <a:sym typeface="PT Sans Narr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712552a8b9_2_2"/>
          <p:cNvSpPr txBox="1"/>
          <p:nvPr/>
        </p:nvSpPr>
        <p:spPr>
          <a:xfrm>
            <a:off x="0" y="3257550"/>
            <a:ext cx="3863700" cy="1428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u="sng">
                <a:solidFill>
                  <a:srgbClr val="FFFFFF"/>
                </a:solidFill>
                <a:latin typeface="PT Sans Narrow"/>
                <a:ea typeface="PT Sans Narrow"/>
                <a:cs typeface="PT Sans Narrow"/>
                <a:sym typeface="PT Sans Narrow"/>
                <a:hlinkClick r:id="rId3">
                  <a:extLst>
                    <a:ext uri="{A12FA001-AC4F-418D-AE19-62706E023703}">
                      <ahyp:hlinkClr xmlns:ahyp="http://schemas.microsoft.com/office/drawing/2018/hyperlinkcolor" val="tx"/>
                    </a:ext>
                  </a:extLst>
                </a:hlinkClick>
              </a:rPr>
              <a:t>Beesponsible Toolkit</a:t>
            </a:r>
            <a:endParaRPr sz="3600" b="1">
              <a:solidFill>
                <a:srgbClr val="FFFFFF"/>
              </a:solidFill>
              <a:latin typeface="PT Sans Narrow"/>
              <a:ea typeface="PT Sans Narrow"/>
              <a:cs typeface="PT Sans Narrow"/>
              <a:sym typeface="PT Sans Narrow"/>
            </a:endParaRPr>
          </a:p>
          <a:p>
            <a:pPr marL="0" marR="0" lvl="0" indent="0" algn="l" rtl="0">
              <a:lnSpc>
                <a:spcPct val="100000"/>
              </a:lnSpc>
              <a:spcBef>
                <a:spcPts val="0"/>
              </a:spcBef>
              <a:spcAft>
                <a:spcPts val="0"/>
              </a:spcAft>
              <a:buClr>
                <a:srgbClr val="000000"/>
              </a:buClr>
              <a:buSzPts val="3600"/>
              <a:buFont typeface="Arial"/>
              <a:buNone/>
            </a:pPr>
            <a:endParaRPr sz="3600" b="1">
              <a:solidFill>
                <a:srgbClr val="FFFFFF"/>
              </a:solidFill>
              <a:latin typeface="PT Sans Narrow"/>
              <a:ea typeface="PT Sans Narrow"/>
              <a:cs typeface="PT Sans Narrow"/>
              <a:sym typeface="PT Sans Narrow"/>
            </a:endParaRPr>
          </a:p>
        </p:txBody>
      </p:sp>
      <p:pic>
        <p:nvPicPr>
          <p:cNvPr id="212" name="Google Shape;212;g712552a8b9_2_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863825" y="0"/>
            <a:ext cx="5143500" cy="5143500"/>
          </a:xfrm>
          <a:prstGeom prst="rect">
            <a:avLst/>
          </a:prstGeom>
          <a:noFill/>
          <a:ln>
            <a:noFill/>
          </a:ln>
        </p:spPr>
      </p:pic>
      <p:pic>
        <p:nvPicPr>
          <p:cNvPr id="213" name="Google Shape;213;g712552a8b9_2_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4024" y="177625"/>
            <a:ext cx="1975757" cy="1899174"/>
          </a:xfrm>
          <a:prstGeom prst="rect">
            <a:avLst/>
          </a:prstGeom>
          <a:noFill/>
          <a:ln>
            <a:noFill/>
          </a:ln>
        </p:spPr>
      </p:pic>
      <p:sp>
        <p:nvSpPr>
          <p:cNvPr id="214" name="Google Shape;214;g712552a8b9_2_2"/>
          <p:cNvSpPr txBox="1"/>
          <p:nvPr/>
        </p:nvSpPr>
        <p:spPr>
          <a:xfrm>
            <a:off x="506150" y="1972300"/>
            <a:ext cx="3000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Victory Garden of Tomorrow Garden Signs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0"/>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Recognize Your Friends</a:t>
            </a:r>
            <a:endParaRPr/>
          </a:p>
          <a:p>
            <a:pPr marL="0" lvl="0" indent="0" algn="ctr" rtl="0">
              <a:lnSpc>
                <a:spcPct val="100000"/>
              </a:lnSpc>
              <a:spcBef>
                <a:spcPts val="0"/>
              </a:spcBef>
              <a:spcAft>
                <a:spcPts val="0"/>
              </a:spcAft>
              <a:buSzPts val="3600"/>
              <a:buNone/>
            </a:pPr>
            <a:r>
              <a:rPr lang="en" i="1"/>
              <a:t>An introduction to beneficial insects</a:t>
            </a:r>
            <a:endParaRPr i="1"/>
          </a:p>
        </p:txBody>
      </p:sp>
      <p:pic>
        <p:nvPicPr>
          <p:cNvPr id="220" name="Google Shape;220;p10"/>
          <p:cNvPicPr preferRelativeResize="0"/>
          <p:nvPr/>
        </p:nvPicPr>
        <p:blipFill rotWithShape="1">
          <a:blip r:embed="rId3">
            <a:alphaModFix/>
          </a:blip>
          <a:srcRect/>
          <a:stretch/>
        </p:blipFill>
        <p:spPr>
          <a:xfrm>
            <a:off x="2733112" y="2038075"/>
            <a:ext cx="3677775" cy="2885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1"/>
          <p:cNvSpPr txBox="1">
            <a:spLocks noGrp="1"/>
          </p:cNvSpPr>
          <p:nvPr>
            <p:ph type="title"/>
          </p:nvPr>
        </p:nvSpPr>
        <p:spPr>
          <a:xfrm>
            <a:off x="286350" y="1276400"/>
            <a:ext cx="8571300" cy="613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Special Thanks To</a:t>
            </a:r>
            <a:endParaRPr/>
          </a:p>
          <a:p>
            <a:pPr marL="0" lvl="0" indent="0" algn="ctr" rtl="0">
              <a:lnSpc>
                <a:spcPct val="100000"/>
              </a:lnSpc>
              <a:spcBef>
                <a:spcPts val="0"/>
              </a:spcBef>
              <a:spcAft>
                <a:spcPts val="0"/>
              </a:spcAft>
              <a:buSzPts val="3600"/>
              <a:buNone/>
            </a:pPr>
            <a:r>
              <a:rPr lang="en"/>
              <a:t> </a:t>
            </a:r>
            <a:endParaRPr/>
          </a:p>
        </p:txBody>
      </p:sp>
      <p:sp>
        <p:nvSpPr>
          <p:cNvPr id="226" name="Google Shape;226;p11"/>
          <p:cNvSpPr txBox="1"/>
          <p:nvPr/>
        </p:nvSpPr>
        <p:spPr>
          <a:xfrm>
            <a:off x="81325" y="2863475"/>
            <a:ext cx="3992100" cy="1581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Gwendolyn Ellen</a:t>
            </a:r>
            <a:endParaRPr sz="2000" b="1" i="0" u="none" strike="noStrike" cap="none">
              <a:solidFill>
                <a:srgbClr val="000000"/>
              </a:solidFill>
              <a:latin typeface="Calibri"/>
              <a:ea typeface="Calibri"/>
              <a:cs typeface="Calibri"/>
              <a:sym typeface="Calibri"/>
            </a:endParaRPr>
          </a:p>
          <a:p>
            <a:pPr marL="0" marR="0" lvl="0" indent="0" algn="ctr" rtl="0">
              <a:lnSpc>
                <a:spcPct val="100000"/>
              </a:lnSpc>
              <a:spcBef>
                <a:spcPts val="50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Farmscaping for Beneficials Project</a:t>
            </a:r>
            <a:endParaRPr sz="2000" b="1" i="0" u="none" strike="noStrike" cap="none">
              <a:solidFill>
                <a:srgbClr val="000000"/>
              </a:solidFill>
              <a:latin typeface="Calibri"/>
              <a:ea typeface="Calibri"/>
              <a:cs typeface="Calibri"/>
              <a:sym typeface="Calibri"/>
            </a:endParaRPr>
          </a:p>
          <a:p>
            <a:pPr marL="0" marR="0" lvl="0" indent="0" algn="ctr" rtl="0">
              <a:lnSpc>
                <a:spcPct val="100000"/>
              </a:lnSpc>
              <a:spcBef>
                <a:spcPts val="50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Integrated Plant Protection Center</a:t>
            </a:r>
            <a:endParaRPr sz="2000" b="1" i="0" u="none" strike="noStrike" cap="none">
              <a:solidFill>
                <a:srgbClr val="000000"/>
              </a:solidFill>
              <a:latin typeface="Calibri"/>
              <a:ea typeface="Calibri"/>
              <a:cs typeface="Calibri"/>
              <a:sym typeface="Calibri"/>
            </a:endParaRPr>
          </a:p>
          <a:p>
            <a:pPr marL="0" marR="0" lvl="0" indent="0" algn="ctr" rtl="0">
              <a:lnSpc>
                <a:spcPct val="100000"/>
              </a:lnSpc>
              <a:spcBef>
                <a:spcPts val="50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Oregon State University</a:t>
            </a: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 name="Google Shape;227;p11"/>
          <p:cNvPicPr preferRelativeResize="0"/>
          <p:nvPr/>
        </p:nvPicPr>
        <p:blipFill rotWithShape="1">
          <a:blip r:embed="rId3">
            <a:alphaModFix/>
          </a:blip>
          <a:srcRect/>
          <a:stretch/>
        </p:blipFill>
        <p:spPr>
          <a:xfrm>
            <a:off x="4138425" y="2692650"/>
            <a:ext cx="4915275" cy="827325"/>
          </a:xfrm>
          <a:prstGeom prst="rect">
            <a:avLst/>
          </a:prstGeom>
          <a:noFill/>
          <a:ln>
            <a:noFill/>
          </a:ln>
        </p:spPr>
      </p:pic>
      <p:pic>
        <p:nvPicPr>
          <p:cNvPr id="228" name="Google Shape;228;p11"/>
          <p:cNvPicPr preferRelativeResize="0"/>
          <p:nvPr/>
        </p:nvPicPr>
        <p:blipFill rotWithShape="1">
          <a:blip r:embed="rId4">
            <a:alphaModFix/>
          </a:blip>
          <a:srcRect/>
          <a:stretch/>
        </p:blipFill>
        <p:spPr>
          <a:xfrm>
            <a:off x="6024725" y="3648275"/>
            <a:ext cx="1142675" cy="129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2"/>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200">
                <a:latin typeface="Calibri"/>
                <a:ea typeface="Calibri"/>
                <a:cs typeface="Calibri"/>
                <a:sym typeface="Calibri"/>
              </a:rPr>
              <a:t>Put Your Preconceived Notions on Hold</a:t>
            </a:r>
            <a:endParaRPr/>
          </a:p>
        </p:txBody>
      </p:sp>
      <p:sp>
        <p:nvSpPr>
          <p:cNvPr id="234" name="Google Shape;234;p12"/>
          <p:cNvSpPr txBox="1"/>
          <p:nvPr/>
        </p:nvSpPr>
        <p:spPr>
          <a:xfrm>
            <a:off x="3823075" y="2771350"/>
            <a:ext cx="4874700" cy="2072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600"/>
              </a:spcBef>
              <a:spcAft>
                <a:spcPts val="0"/>
              </a:spcAft>
              <a:buClr>
                <a:srgbClr val="000000"/>
              </a:buClr>
              <a:buSzPts val="2300"/>
              <a:buFont typeface="Arial"/>
              <a:buNone/>
            </a:pPr>
            <a:r>
              <a:rPr lang="en" sz="2300" b="0" i="0" u="none" strike="noStrike" cap="none">
                <a:solidFill>
                  <a:srgbClr val="434343"/>
                </a:solidFill>
                <a:latin typeface="Arial"/>
                <a:ea typeface="Arial"/>
                <a:cs typeface="Arial"/>
                <a:sym typeface="Arial"/>
              </a:rPr>
              <a:t>•</a:t>
            </a:r>
            <a:r>
              <a:rPr lang="en" sz="2300" b="1" i="0" u="none" strike="noStrike" cap="none">
                <a:solidFill>
                  <a:srgbClr val="434343"/>
                </a:solidFill>
                <a:latin typeface="Calibri"/>
                <a:ea typeface="Calibri"/>
                <a:cs typeface="Calibri"/>
                <a:sym typeface="Calibri"/>
              </a:rPr>
              <a:t>Ew!  Squish it!</a:t>
            </a:r>
            <a:endParaRPr sz="2300" b="1" i="0" u="none" strike="noStrike" cap="none">
              <a:solidFill>
                <a:srgbClr val="434343"/>
              </a:solidFill>
              <a:latin typeface="Calibri"/>
              <a:ea typeface="Calibri"/>
              <a:cs typeface="Calibri"/>
              <a:sym typeface="Calibri"/>
            </a:endParaRPr>
          </a:p>
          <a:p>
            <a:pPr marL="0" marR="0" lvl="0" indent="0" algn="l" rtl="0">
              <a:lnSpc>
                <a:spcPct val="150000"/>
              </a:lnSpc>
              <a:spcBef>
                <a:spcPts val="600"/>
              </a:spcBef>
              <a:spcAft>
                <a:spcPts val="0"/>
              </a:spcAft>
              <a:buClr>
                <a:srgbClr val="000000"/>
              </a:buClr>
              <a:buSzPts val="2300"/>
              <a:buFont typeface="Arial"/>
              <a:buNone/>
            </a:pPr>
            <a:r>
              <a:rPr lang="en" sz="2300" b="0" i="0" u="none" strike="noStrike" cap="none">
                <a:solidFill>
                  <a:srgbClr val="434343"/>
                </a:solidFill>
                <a:latin typeface="Arial"/>
                <a:ea typeface="Arial"/>
                <a:cs typeface="Arial"/>
                <a:sym typeface="Arial"/>
              </a:rPr>
              <a:t>•</a:t>
            </a:r>
            <a:r>
              <a:rPr lang="en" sz="2300" b="1" i="0" u="none" strike="noStrike" cap="none">
                <a:solidFill>
                  <a:srgbClr val="434343"/>
                </a:solidFill>
                <a:latin typeface="Calibri"/>
                <a:ea typeface="Calibri"/>
                <a:cs typeface="Calibri"/>
                <a:sym typeface="Calibri"/>
              </a:rPr>
              <a:t>The only good spider is a dead spider!</a:t>
            </a:r>
            <a:endParaRPr sz="2300" b="1" i="0" u="none" strike="noStrike" cap="none">
              <a:solidFill>
                <a:srgbClr val="434343"/>
              </a:solidFill>
              <a:latin typeface="Calibri"/>
              <a:ea typeface="Calibri"/>
              <a:cs typeface="Calibri"/>
              <a:sym typeface="Calibri"/>
            </a:endParaRPr>
          </a:p>
          <a:p>
            <a:pPr marL="0" marR="0" lvl="0" indent="0" algn="l" rtl="0">
              <a:lnSpc>
                <a:spcPct val="150000"/>
              </a:lnSpc>
              <a:spcBef>
                <a:spcPts val="600"/>
              </a:spcBef>
              <a:spcAft>
                <a:spcPts val="0"/>
              </a:spcAft>
              <a:buClr>
                <a:srgbClr val="000000"/>
              </a:buClr>
              <a:buSzPts val="2300"/>
              <a:buFont typeface="Arial"/>
              <a:buNone/>
            </a:pPr>
            <a:r>
              <a:rPr lang="en" sz="2300" b="0" i="0" u="none" strike="noStrike" cap="none">
                <a:solidFill>
                  <a:srgbClr val="434343"/>
                </a:solidFill>
                <a:latin typeface="Arial"/>
                <a:ea typeface="Arial"/>
                <a:cs typeface="Arial"/>
                <a:sym typeface="Arial"/>
              </a:rPr>
              <a:t>•</a:t>
            </a:r>
            <a:r>
              <a:rPr lang="en" sz="2300" b="1" i="0" u="none" strike="noStrike" cap="none">
                <a:solidFill>
                  <a:srgbClr val="434343"/>
                </a:solidFill>
                <a:latin typeface="Calibri"/>
                <a:ea typeface="Calibri"/>
                <a:cs typeface="Calibri"/>
                <a:sym typeface="Calibri"/>
              </a:rPr>
              <a:t>Ack!  I have aphids!  Better spray!</a:t>
            </a:r>
            <a:endParaRPr sz="2300" b="1"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2"/>
          <p:cNvSpPr txBox="1"/>
          <p:nvPr/>
        </p:nvSpPr>
        <p:spPr>
          <a:xfrm>
            <a:off x="445275" y="2663850"/>
            <a:ext cx="2917200" cy="4836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600"/>
              </a:spcBef>
              <a:spcAft>
                <a:spcPts val="0"/>
              </a:spcAft>
              <a:buClr>
                <a:srgbClr val="000000"/>
              </a:buClr>
              <a:buSzPts val="2500"/>
              <a:buFont typeface="Arial"/>
              <a:buNone/>
            </a:pPr>
            <a:r>
              <a:rPr lang="en" sz="2500" b="1" i="0" u="none" strike="noStrike" cap="none">
                <a:solidFill>
                  <a:srgbClr val="434343"/>
                </a:solidFill>
                <a:latin typeface="Calibri"/>
                <a:ea typeface="Calibri"/>
                <a:cs typeface="Calibri"/>
                <a:sym typeface="Calibri"/>
              </a:rPr>
              <a:t>Is this you?</a:t>
            </a:r>
            <a:endParaRPr sz="2500" b="1"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3"/>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3600"/>
              <a:buNone/>
            </a:pPr>
            <a:r>
              <a:rPr lang="en" sz="3200">
                <a:latin typeface="Calibri"/>
                <a:ea typeface="Calibri"/>
                <a:cs typeface="Calibri"/>
                <a:sym typeface="Calibri"/>
              </a:rPr>
              <a:t>Why do we want beneficial insects?</a:t>
            </a:r>
            <a:endParaRPr sz="3200">
              <a:latin typeface="Calibri"/>
              <a:ea typeface="Calibri"/>
              <a:cs typeface="Calibri"/>
              <a:sym typeface="Calibri"/>
            </a:endParaRPr>
          </a:p>
          <a:p>
            <a:pPr marL="0" lvl="0" indent="0" algn="ctr" rtl="0">
              <a:lnSpc>
                <a:spcPct val="100000"/>
              </a:lnSpc>
              <a:spcBef>
                <a:spcPts val="0"/>
              </a:spcBef>
              <a:spcAft>
                <a:spcPts val="0"/>
              </a:spcAft>
              <a:buSzPts val="3600"/>
              <a:buNone/>
            </a:pPr>
            <a:endParaRPr/>
          </a:p>
        </p:txBody>
      </p:sp>
      <p:pic>
        <p:nvPicPr>
          <p:cNvPr id="241" name="Google Shape;241;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2400" y="2103475"/>
            <a:ext cx="2949000" cy="1958700"/>
          </a:xfrm>
          <a:prstGeom prst="flowChartAlternateProcess">
            <a:avLst/>
          </a:prstGeom>
          <a:noFill/>
          <a:ln w="9525" cap="flat" cmpd="sng">
            <a:solidFill>
              <a:srgbClr val="000000"/>
            </a:solidFill>
            <a:prstDash val="solid"/>
            <a:round/>
            <a:headEnd type="none" w="sm" len="sm"/>
            <a:tailEnd type="none" w="sm" len="sm"/>
          </a:ln>
        </p:spPr>
      </p:pic>
      <p:pic>
        <p:nvPicPr>
          <p:cNvPr id="242" name="Google Shape;242;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89050" y="1901075"/>
            <a:ext cx="2716200" cy="2027700"/>
          </a:xfrm>
          <a:prstGeom prst="roundRect">
            <a:avLst>
              <a:gd name="adj" fmla="val 16667"/>
            </a:avLst>
          </a:prstGeom>
          <a:noFill/>
          <a:ln w="9525" cap="flat" cmpd="sng">
            <a:solidFill>
              <a:srgbClr val="000000"/>
            </a:solidFill>
            <a:prstDash val="solid"/>
            <a:round/>
            <a:headEnd type="none" w="sm" len="sm"/>
            <a:tailEnd type="none" w="sm" len="sm"/>
          </a:ln>
        </p:spPr>
      </p:pic>
      <p:pic>
        <p:nvPicPr>
          <p:cNvPr id="243" name="Google Shape;243;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19600" y="2882050"/>
            <a:ext cx="2703300" cy="2027700"/>
          </a:xfrm>
          <a:prstGeom prst="roundRect">
            <a:avLst>
              <a:gd name="adj" fmla="val 16667"/>
            </a:avLst>
          </a:prstGeom>
          <a:noFill/>
          <a:ln w="9525" cap="flat" cmpd="sng">
            <a:solidFill>
              <a:srgbClr val="000000"/>
            </a:solidFill>
            <a:prstDash val="solid"/>
            <a:round/>
            <a:headEnd type="none" w="sm" len="sm"/>
            <a:tailEnd type="none" w="sm" len="sm"/>
          </a:ln>
        </p:spPr>
      </p:pic>
      <p:sp>
        <p:nvSpPr>
          <p:cNvPr id="244" name="Google Shape;244;p13"/>
          <p:cNvSpPr txBox="1"/>
          <p:nvPr/>
        </p:nvSpPr>
        <p:spPr>
          <a:xfrm>
            <a:off x="6733825" y="4429500"/>
            <a:ext cx="1962300" cy="13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Photos by Jason Faucera and Joseph Berger</a:t>
            </a:r>
            <a:endParaRPr sz="600" b="0" i="0" u="none" strike="noStrike" cap="none">
              <a:solidFill>
                <a:srgbClr val="000000"/>
              </a:solidFill>
              <a:latin typeface="Arial"/>
              <a:ea typeface="Arial"/>
              <a:cs typeface="Arial"/>
              <a:sym typeface="Arial"/>
            </a:endParaRPr>
          </a:p>
        </p:txBody>
      </p:sp>
      <p:pic>
        <p:nvPicPr>
          <p:cNvPr id="245" name="Google Shape;245;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94775" y="3928777"/>
            <a:ext cx="1413900" cy="1105500"/>
          </a:xfrm>
          <a:prstGeom prst="roundRect">
            <a:avLst>
              <a:gd name="adj" fmla="val 16667"/>
            </a:avLst>
          </a:prstGeom>
          <a:noFill/>
          <a:ln w="9525" cap="flat" cmpd="sng">
            <a:solidFill>
              <a:srgbClr val="0000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4"/>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Who are the </a:t>
            </a:r>
            <a:r>
              <a:rPr lang="en" u="sng"/>
              <a:t>pests</a:t>
            </a:r>
            <a:r>
              <a:rPr lang="en"/>
              <a:t> and </a:t>
            </a:r>
            <a:endParaRPr/>
          </a:p>
          <a:p>
            <a:pPr marL="0" lvl="0" indent="0" algn="ctr" rtl="0">
              <a:lnSpc>
                <a:spcPct val="100000"/>
              </a:lnSpc>
              <a:spcBef>
                <a:spcPts val="0"/>
              </a:spcBef>
              <a:spcAft>
                <a:spcPts val="0"/>
              </a:spcAft>
              <a:buSzPts val="3600"/>
              <a:buNone/>
            </a:pPr>
            <a:r>
              <a:rPr lang="en"/>
              <a:t>who are the </a:t>
            </a:r>
            <a:r>
              <a:rPr lang="en" u="sng"/>
              <a:t>natural enemies</a:t>
            </a:r>
            <a:r>
              <a:rPr lang="en"/>
              <a:t>?</a:t>
            </a:r>
            <a:endParaRPr/>
          </a:p>
        </p:txBody>
      </p:sp>
      <p:pic>
        <p:nvPicPr>
          <p:cNvPr id="251" name="Google Shape;251;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 y="3922875"/>
            <a:ext cx="1556100" cy="1068300"/>
          </a:xfrm>
          <a:prstGeom prst="roundRect">
            <a:avLst>
              <a:gd name="adj" fmla="val 16667"/>
            </a:avLst>
          </a:prstGeom>
          <a:noFill/>
          <a:ln w="9525" cap="flat" cmpd="sng">
            <a:solidFill>
              <a:srgbClr val="000000"/>
            </a:solidFill>
            <a:prstDash val="solid"/>
            <a:round/>
            <a:headEnd type="none" w="sm" len="sm"/>
            <a:tailEnd type="none" w="sm" len="sm"/>
          </a:ln>
        </p:spPr>
      </p:pic>
      <p:pic>
        <p:nvPicPr>
          <p:cNvPr id="252" name="Google Shape;252;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9626" y="2732975"/>
            <a:ext cx="1936200" cy="1290900"/>
          </a:xfrm>
          <a:prstGeom prst="roundRect">
            <a:avLst>
              <a:gd name="adj" fmla="val 16667"/>
            </a:avLst>
          </a:prstGeom>
          <a:noFill/>
          <a:ln w="9525" cap="flat" cmpd="sng">
            <a:solidFill>
              <a:srgbClr val="000000"/>
            </a:solidFill>
            <a:prstDash val="solid"/>
            <a:round/>
            <a:headEnd type="none" w="sm" len="sm"/>
            <a:tailEnd type="none" w="sm" len="sm"/>
          </a:ln>
        </p:spPr>
      </p:pic>
      <p:pic>
        <p:nvPicPr>
          <p:cNvPr id="253" name="Google Shape;253;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77575" y="3830775"/>
            <a:ext cx="1654800" cy="1252500"/>
          </a:xfrm>
          <a:prstGeom prst="roundRect">
            <a:avLst>
              <a:gd name="adj" fmla="val 16667"/>
            </a:avLst>
          </a:prstGeom>
          <a:noFill/>
          <a:ln w="9525" cap="flat" cmpd="sng">
            <a:solidFill>
              <a:srgbClr val="000000"/>
            </a:solidFill>
            <a:prstDash val="solid"/>
            <a:round/>
            <a:headEnd type="none" w="sm" len="sm"/>
            <a:tailEnd type="none" w="sm" len="sm"/>
          </a:ln>
        </p:spPr>
      </p:pic>
      <p:sp>
        <p:nvSpPr>
          <p:cNvPr id="254" name="Google Shape;254;p14"/>
          <p:cNvSpPr txBox="1"/>
          <p:nvPr/>
        </p:nvSpPr>
        <p:spPr>
          <a:xfrm>
            <a:off x="1166875" y="2020150"/>
            <a:ext cx="1366500" cy="32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Calibri"/>
                <a:ea typeface="Calibri"/>
                <a:cs typeface="Calibri"/>
                <a:sym typeface="Calibri"/>
              </a:rPr>
              <a:t>Bad guys</a:t>
            </a:r>
            <a:endParaRPr sz="2400" b="1" i="0" u="none" strike="noStrike" cap="none">
              <a:solidFill>
                <a:srgbClr val="000000"/>
              </a:solidFill>
              <a:latin typeface="Calibri"/>
              <a:ea typeface="Calibri"/>
              <a:cs typeface="Calibri"/>
              <a:sym typeface="Calibri"/>
            </a:endParaRPr>
          </a:p>
        </p:txBody>
      </p:sp>
      <p:sp>
        <p:nvSpPr>
          <p:cNvPr id="255" name="Google Shape;255;p14"/>
          <p:cNvSpPr txBox="1"/>
          <p:nvPr/>
        </p:nvSpPr>
        <p:spPr>
          <a:xfrm>
            <a:off x="6240175" y="2045550"/>
            <a:ext cx="1784100" cy="53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Calibri"/>
                <a:ea typeface="Calibri"/>
                <a:cs typeface="Calibri"/>
                <a:sym typeface="Calibri"/>
              </a:rPr>
              <a:t>Good guys</a:t>
            </a:r>
            <a:endParaRPr sz="2400" b="1" i="0" u="none" strike="noStrike" cap="none">
              <a:solidFill>
                <a:srgbClr val="000000"/>
              </a:solidFill>
              <a:latin typeface="Calibri"/>
              <a:ea typeface="Calibri"/>
              <a:cs typeface="Calibri"/>
              <a:sym typeface="Calibri"/>
            </a:endParaRPr>
          </a:p>
        </p:txBody>
      </p:sp>
      <p:pic>
        <p:nvPicPr>
          <p:cNvPr id="256" name="Google Shape;256;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19425" y="2429325"/>
            <a:ext cx="1459800" cy="1100400"/>
          </a:xfrm>
          <a:prstGeom prst="roundRect">
            <a:avLst>
              <a:gd name="adj" fmla="val 16667"/>
            </a:avLst>
          </a:prstGeom>
          <a:noFill/>
          <a:ln w="9525" cap="flat" cmpd="sng">
            <a:solidFill>
              <a:srgbClr val="000000"/>
            </a:solidFill>
            <a:prstDash val="solid"/>
            <a:round/>
            <a:headEnd type="none" w="sm" len="sm"/>
            <a:tailEnd type="none" w="sm" len="sm"/>
          </a:ln>
        </p:spPr>
      </p:pic>
      <p:pic>
        <p:nvPicPr>
          <p:cNvPr id="257" name="Google Shape;257;p1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781617" y="2656049"/>
            <a:ext cx="1500000" cy="1137300"/>
          </a:xfrm>
          <a:prstGeom prst="roundRect">
            <a:avLst>
              <a:gd name="adj" fmla="val 16667"/>
            </a:avLst>
          </a:prstGeom>
          <a:noFill/>
          <a:ln w="9525" cap="flat" cmpd="sng">
            <a:solidFill>
              <a:srgbClr val="000000"/>
            </a:solidFill>
            <a:prstDash val="solid"/>
            <a:round/>
            <a:headEnd type="none" w="sm" len="sm"/>
            <a:tailEnd type="none" w="sm" len="sm"/>
          </a:ln>
        </p:spPr>
      </p:pic>
      <p:pic>
        <p:nvPicPr>
          <p:cNvPr id="258" name="Google Shape;258;p1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619425" y="4102453"/>
            <a:ext cx="1459800" cy="973200"/>
          </a:xfrm>
          <a:prstGeom prst="roundRect">
            <a:avLst>
              <a:gd name="adj" fmla="val 16667"/>
            </a:avLst>
          </a:prstGeom>
          <a:noFill/>
          <a:ln w="9525" cap="flat" cmpd="sng">
            <a:solidFill>
              <a:srgbClr val="000000"/>
            </a:solidFill>
            <a:prstDash val="solid"/>
            <a:round/>
            <a:headEnd type="none" w="sm" len="sm"/>
            <a:tailEnd type="none" w="sm" len="sm"/>
          </a:ln>
        </p:spPr>
      </p:pic>
      <p:pic>
        <p:nvPicPr>
          <p:cNvPr id="259" name="Google Shape;259;p1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179181" y="3304400"/>
            <a:ext cx="1209000" cy="942000"/>
          </a:xfrm>
          <a:prstGeom prst="roundRect">
            <a:avLst>
              <a:gd name="adj" fmla="val 16667"/>
            </a:avLst>
          </a:prstGeom>
          <a:noFill/>
          <a:ln w="9525" cap="flat" cmpd="sng">
            <a:solidFill>
              <a:srgbClr val="000000"/>
            </a:solidFill>
            <a:prstDash val="solid"/>
            <a:round/>
            <a:headEnd type="none" w="sm" len="sm"/>
            <a:tailEnd type="none" w="sm" len="sm"/>
          </a:ln>
        </p:spPr>
      </p:pic>
      <p:sp>
        <p:nvSpPr>
          <p:cNvPr id="260" name="Google Shape;260;p14"/>
          <p:cNvSpPr txBox="1"/>
          <p:nvPr/>
        </p:nvSpPr>
        <p:spPr>
          <a:xfrm>
            <a:off x="3815400" y="1335775"/>
            <a:ext cx="69000" cy="5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p1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585375" y="3354799"/>
            <a:ext cx="1654800" cy="1328100"/>
          </a:xfrm>
          <a:prstGeom prst="roundRect">
            <a:avLst>
              <a:gd name="adj" fmla="val 16667"/>
            </a:avLst>
          </a:prstGeom>
          <a:noFill/>
          <a:ln w="9525" cap="flat" cmpd="sng">
            <a:solidFill>
              <a:srgbClr val="000000"/>
            </a:solidFill>
            <a:prstDash val="solid"/>
            <a:round/>
            <a:headEnd type="none" w="sm" len="sm"/>
            <a:tailEnd type="none" w="sm" len="sm"/>
          </a:ln>
        </p:spPr>
      </p:pic>
      <p:pic>
        <p:nvPicPr>
          <p:cNvPr id="262" name="Google Shape;262;p1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880825" y="3906816"/>
            <a:ext cx="1654800" cy="1100400"/>
          </a:xfrm>
          <a:prstGeom prst="roundRect">
            <a:avLst>
              <a:gd name="adj" fmla="val 16667"/>
            </a:avLst>
          </a:prstGeom>
          <a:noFill/>
          <a:ln w="9525" cap="flat" cmpd="sng">
            <a:solidFill>
              <a:srgbClr val="000000"/>
            </a:solidFill>
            <a:prstDash val="solid"/>
            <a:round/>
            <a:headEnd type="none" w="sm" len="sm"/>
            <a:tailEnd type="none" w="sm" len="sm"/>
          </a:ln>
        </p:spPr>
      </p:pic>
      <p:pic>
        <p:nvPicPr>
          <p:cNvPr id="263" name="Google Shape;263;p14"/>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028574" y="2656055"/>
            <a:ext cx="1936200" cy="1271100"/>
          </a:xfrm>
          <a:prstGeom prst="roundRect">
            <a:avLst>
              <a:gd name="adj" fmla="val 16667"/>
            </a:avLst>
          </a:prstGeom>
          <a:noFill/>
          <a:ln w="9525" cap="flat" cmpd="sng">
            <a:solidFill>
              <a:srgbClr val="000000"/>
            </a:solidFill>
            <a:prstDash val="solid"/>
            <a:round/>
            <a:headEnd type="none" w="sm" len="sm"/>
            <a:tailEnd type="none" w="sm" len="sm"/>
          </a:ln>
        </p:spPr>
      </p:pic>
      <p:sp>
        <p:nvSpPr>
          <p:cNvPr id="264" name="Google Shape;264;p14"/>
          <p:cNvSpPr txBox="1"/>
          <p:nvPr/>
        </p:nvSpPr>
        <p:spPr>
          <a:xfrm>
            <a:off x="3846125" y="4201500"/>
            <a:ext cx="660300" cy="9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Photos: </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G. Lenhard</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W. Cranshaw</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N. Hummel</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F. Peairs</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J. Berger</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P. Sloderbeck</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D. Cappaert</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Three functional groups of beneficial insects</a:t>
            </a:r>
            <a:endParaRPr/>
          </a:p>
        </p:txBody>
      </p:sp>
      <p:sp>
        <p:nvSpPr>
          <p:cNvPr id="270" name="Google Shape;270;p15"/>
          <p:cNvSpPr txBox="1"/>
          <p:nvPr/>
        </p:nvSpPr>
        <p:spPr>
          <a:xfrm>
            <a:off x="933175" y="2089250"/>
            <a:ext cx="1581300" cy="32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Calibri"/>
                <a:ea typeface="Calibri"/>
                <a:cs typeface="Calibri"/>
                <a:sym typeface="Calibri"/>
              </a:rPr>
              <a:t>Predators</a:t>
            </a: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71" name="Google Shape;271;p15"/>
          <p:cNvSpPr txBox="1"/>
          <p:nvPr/>
        </p:nvSpPr>
        <p:spPr>
          <a:xfrm>
            <a:off x="3761950" y="2089250"/>
            <a:ext cx="1627500" cy="36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Calibri"/>
                <a:ea typeface="Calibri"/>
                <a:cs typeface="Calibri"/>
                <a:sym typeface="Calibri"/>
              </a:rPr>
              <a:t>Parasitoids</a:t>
            </a:r>
            <a:endParaRPr sz="2400" b="1" i="0" u="none" strike="noStrike" cap="none">
              <a:solidFill>
                <a:srgbClr val="000000"/>
              </a:solidFill>
              <a:latin typeface="Calibri"/>
              <a:ea typeface="Calibri"/>
              <a:cs typeface="Calibri"/>
              <a:sym typeface="Calibri"/>
            </a:endParaRPr>
          </a:p>
        </p:txBody>
      </p:sp>
      <p:sp>
        <p:nvSpPr>
          <p:cNvPr id="272" name="Google Shape;272;p15"/>
          <p:cNvSpPr txBox="1"/>
          <p:nvPr/>
        </p:nvSpPr>
        <p:spPr>
          <a:xfrm>
            <a:off x="6832700" y="2089250"/>
            <a:ext cx="1764300" cy="36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Calibri"/>
                <a:ea typeface="Calibri"/>
                <a:cs typeface="Calibri"/>
                <a:sym typeface="Calibri"/>
              </a:rPr>
              <a:t>Pollinators</a:t>
            </a:r>
            <a:endParaRPr sz="2400" b="1" i="0" u="none" strike="noStrike" cap="none">
              <a:solidFill>
                <a:srgbClr val="000000"/>
              </a:solidFill>
              <a:latin typeface="Calibri"/>
              <a:ea typeface="Calibri"/>
              <a:cs typeface="Calibri"/>
              <a:sym typeface="Calibri"/>
            </a:endParaRPr>
          </a:p>
        </p:txBody>
      </p:sp>
      <p:pic>
        <p:nvPicPr>
          <p:cNvPr id="273" name="Google Shape;273;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12550" y="2702250"/>
            <a:ext cx="1719600" cy="1330200"/>
          </a:xfrm>
          <a:prstGeom prst="roundRect">
            <a:avLst>
              <a:gd name="adj" fmla="val 16667"/>
            </a:avLst>
          </a:prstGeom>
          <a:noFill/>
          <a:ln w="9525" cap="flat" cmpd="sng">
            <a:solidFill>
              <a:srgbClr val="000000"/>
            </a:solidFill>
            <a:prstDash val="solid"/>
            <a:round/>
            <a:headEnd type="none" w="sm" len="sm"/>
            <a:tailEnd type="none" w="sm" len="sm"/>
          </a:ln>
        </p:spPr>
      </p:pic>
      <p:pic>
        <p:nvPicPr>
          <p:cNvPr id="274" name="Google Shape;274;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1175" y="3631126"/>
            <a:ext cx="1753800" cy="1252500"/>
          </a:xfrm>
          <a:prstGeom prst="roundRect">
            <a:avLst>
              <a:gd name="adj" fmla="val 16667"/>
            </a:avLst>
          </a:prstGeom>
          <a:noFill/>
          <a:ln w="9525" cap="flat" cmpd="sng">
            <a:solidFill>
              <a:srgbClr val="000000"/>
            </a:solidFill>
            <a:prstDash val="solid"/>
            <a:round/>
            <a:headEnd type="none" w="sm" len="sm"/>
            <a:tailEnd type="none" w="sm" len="sm"/>
          </a:ln>
        </p:spPr>
      </p:pic>
      <p:pic>
        <p:nvPicPr>
          <p:cNvPr id="275" name="Google Shape;275;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52025" y="2655809"/>
            <a:ext cx="1753800" cy="1329600"/>
          </a:xfrm>
          <a:prstGeom prst="roundRect">
            <a:avLst>
              <a:gd name="adj" fmla="val 16667"/>
            </a:avLst>
          </a:prstGeom>
          <a:noFill/>
          <a:ln w="9525" cap="flat" cmpd="sng">
            <a:solidFill>
              <a:srgbClr val="000000"/>
            </a:solidFill>
            <a:prstDash val="solid"/>
            <a:round/>
            <a:headEnd type="none" w="sm" len="sm"/>
            <a:tailEnd type="none" w="sm" len="sm"/>
          </a:ln>
        </p:spPr>
      </p:pic>
      <p:pic>
        <p:nvPicPr>
          <p:cNvPr id="276" name="Google Shape;276;p1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48850" y="3912425"/>
            <a:ext cx="1764300" cy="1116000"/>
          </a:xfrm>
          <a:prstGeom prst="roundRect">
            <a:avLst>
              <a:gd name="adj" fmla="val 16667"/>
            </a:avLst>
          </a:prstGeom>
          <a:noFill/>
          <a:ln w="9525" cap="flat" cmpd="sng">
            <a:solidFill>
              <a:srgbClr val="000000"/>
            </a:solidFill>
            <a:prstDash val="solid"/>
            <a:round/>
            <a:headEnd type="none" w="sm" len="sm"/>
            <a:tailEnd type="none" w="sm" len="sm"/>
          </a:ln>
        </p:spPr>
      </p:pic>
      <p:pic>
        <p:nvPicPr>
          <p:cNvPr id="277" name="Google Shape;277;p1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179875" y="3308050"/>
            <a:ext cx="1627500" cy="1640100"/>
          </a:xfrm>
          <a:prstGeom prst="roundRect">
            <a:avLst>
              <a:gd name="adj" fmla="val 16667"/>
            </a:avLst>
          </a:prstGeom>
          <a:noFill/>
          <a:ln w="9525" cap="flat" cmpd="sng">
            <a:solidFill>
              <a:srgbClr val="000000"/>
            </a:solidFill>
            <a:prstDash val="solid"/>
            <a:round/>
            <a:headEnd type="none" w="sm" len="sm"/>
            <a:tailEnd type="none" w="sm" len="sm"/>
          </a:ln>
        </p:spPr>
      </p:pic>
      <p:pic>
        <p:nvPicPr>
          <p:cNvPr id="278" name="Google Shape;278;p1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346749" y="2702250"/>
            <a:ext cx="1581300" cy="1330200"/>
          </a:xfrm>
          <a:prstGeom prst="roundRect">
            <a:avLst>
              <a:gd name="adj" fmla="val 16667"/>
            </a:avLst>
          </a:prstGeom>
          <a:noFill/>
          <a:ln w="9525" cap="flat" cmpd="sng">
            <a:solidFill>
              <a:srgbClr val="000000"/>
            </a:solidFill>
            <a:prstDash val="solid"/>
            <a:round/>
            <a:headEnd type="none" w="sm" len="sm"/>
            <a:tailEnd type="none" w="sm" len="sm"/>
          </a:ln>
        </p:spPr>
      </p:pic>
      <p:sp>
        <p:nvSpPr>
          <p:cNvPr id="279" name="Google Shape;279;p15"/>
          <p:cNvSpPr txBox="1"/>
          <p:nvPr/>
        </p:nvSpPr>
        <p:spPr>
          <a:xfrm>
            <a:off x="8183900" y="4414200"/>
            <a:ext cx="744600" cy="58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Photos:</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L. Ketchum</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D. Cappaert</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M. Vaughn</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6"/>
          <p:cNvSpPr txBox="1">
            <a:spLocks noGrp="1"/>
          </p:cNvSpPr>
          <p:nvPr>
            <p:ph type="title"/>
          </p:nvPr>
        </p:nvSpPr>
        <p:spPr>
          <a:xfrm>
            <a:off x="700950" y="631700"/>
            <a:ext cx="7779600" cy="942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3600"/>
              <a:buNone/>
            </a:pPr>
            <a:r>
              <a:rPr lang="en"/>
              <a:t>Predators need prey (garden pests) to survive, so let’s talk tolerance levels.</a:t>
            </a:r>
            <a:endParaRPr/>
          </a:p>
        </p:txBody>
      </p:sp>
      <p:pic>
        <p:nvPicPr>
          <p:cNvPr id="285" name="Google Shape;285;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0600" y="2372125"/>
            <a:ext cx="1680000" cy="1228200"/>
          </a:xfrm>
          <a:prstGeom prst="roundRect">
            <a:avLst>
              <a:gd name="adj" fmla="val 16667"/>
            </a:avLst>
          </a:prstGeom>
          <a:noFill/>
          <a:ln w="9525" cap="flat" cmpd="sng">
            <a:solidFill>
              <a:srgbClr val="000000"/>
            </a:solidFill>
            <a:prstDash val="solid"/>
            <a:round/>
            <a:headEnd type="none" w="sm" len="sm"/>
            <a:tailEnd type="none" w="sm" len="sm"/>
          </a:ln>
        </p:spPr>
      </p:pic>
      <p:pic>
        <p:nvPicPr>
          <p:cNvPr id="286" name="Google Shape;286;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57225" y="3832850"/>
            <a:ext cx="1914000" cy="1158000"/>
          </a:xfrm>
          <a:prstGeom prst="roundRect">
            <a:avLst>
              <a:gd name="adj" fmla="val 16667"/>
            </a:avLst>
          </a:prstGeom>
          <a:noFill/>
          <a:ln w="9525" cap="flat" cmpd="sng">
            <a:solidFill>
              <a:srgbClr val="000000"/>
            </a:solidFill>
            <a:prstDash val="solid"/>
            <a:round/>
            <a:headEnd type="none" w="sm" len="sm"/>
            <a:tailEnd type="none" w="sm" len="sm"/>
          </a:ln>
        </p:spPr>
      </p:pic>
      <p:sp>
        <p:nvSpPr>
          <p:cNvPr id="287" name="Google Shape;287;p16"/>
          <p:cNvSpPr txBox="1"/>
          <p:nvPr/>
        </p:nvSpPr>
        <p:spPr>
          <a:xfrm>
            <a:off x="2474225" y="2604650"/>
            <a:ext cx="3402900" cy="99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You need to keep your army alive if you expect them to attack an outbreak of pests!</a:t>
            </a:r>
            <a:endParaRPr sz="2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8" name="Google Shape;288;p16"/>
          <p:cNvSpPr txBox="1"/>
          <p:nvPr/>
        </p:nvSpPr>
        <p:spPr>
          <a:xfrm>
            <a:off x="3561350" y="4063225"/>
            <a:ext cx="4107600" cy="62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Scouting and identification is the key to making a sound decision.</a:t>
            </a:r>
            <a:endParaRPr sz="2000" b="1" i="0" u="none" strike="noStrike" cap="none">
              <a:solidFill>
                <a:srgbClr val="000000"/>
              </a:solidFill>
              <a:latin typeface="Calibri"/>
              <a:ea typeface="Calibri"/>
              <a:cs typeface="Calibri"/>
              <a:sym typeface="Calibri"/>
            </a:endParaRPr>
          </a:p>
        </p:txBody>
      </p:sp>
      <p:pic>
        <p:nvPicPr>
          <p:cNvPr id="289" name="Google Shape;289;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56025" y="1849550"/>
            <a:ext cx="2042100" cy="2025900"/>
          </a:xfrm>
          <a:prstGeom prst="roundRect">
            <a:avLst>
              <a:gd name="adj" fmla="val 16667"/>
            </a:avLst>
          </a:prstGeom>
          <a:noFill/>
          <a:ln w="9525" cap="flat" cmpd="sng">
            <a:solidFill>
              <a:srgbClr val="000000"/>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7"/>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3600"/>
              <a:buNone/>
            </a:pPr>
            <a:endParaRPr sz="3200">
              <a:solidFill>
                <a:srgbClr val="DBF5F9"/>
              </a:solidFill>
              <a:latin typeface="Calibri"/>
              <a:ea typeface="Calibri"/>
              <a:cs typeface="Calibri"/>
              <a:sym typeface="Calibri"/>
            </a:endParaRPr>
          </a:p>
          <a:p>
            <a:pPr marL="0" lvl="0" indent="0" algn="ctr" rtl="0">
              <a:lnSpc>
                <a:spcPct val="100000"/>
              </a:lnSpc>
              <a:spcBef>
                <a:spcPts val="0"/>
              </a:spcBef>
              <a:spcAft>
                <a:spcPts val="0"/>
              </a:spcAft>
              <a:buSzPts val="3600"/>
              <a:buNone/>
            </a:pPr>
            <a:endParaRPr/>
          </a:p>
        </p:txBody>
      </p:sp>
      <p:sp>
        <p:nvSpPr>
          <p:cNvPr id="295" name="Google Shape;295;p17"/>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Some predators require pollen and nectar sources </a:t>
            </a:r>
            <a:r>
              <a:rPr lang="en" u="sng"/>
              <a:t>in addition</a:t>
            </a:r>
            <a:r>
              <a:rPr lang="en"/>
              <a:t> to prey to survive and reproduce.</a:t>
            </a:r>
            <a:endParaRPr/>
          </a:p>
        </p:txBody>
      </p:sp>
      <p:pic>
        <p:nvPicPr>
          <p:cNvPr id="296" name="Google Shape;296;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100" y="3317525"/>
            <a:ext cx="1412400" cy="1243800"/>
          </a:xfrm>
          <a:prstGeom prst="roundRect">
            <a:avLst>
              <a:gd name="adj" fmla="val 16667"/>
            </a:avLst>
          </a:prstGeom>
          <a:noFill/>
          <a:ln w="9525" cap="flat" cmpd="sng">
            <a:solidFill>
              <a:srgbClr val="000000"/>
            </a:solidFill>
            <a:prstDash val="solid"/>
            <a:round/>
            <a:headEnd type="none" w="sm" len="sm"/>
            <a:tailEnd type="none" w="sm" len="sm"/>
          </a:ln>
        </p:spPr>
      </p:pic>
      <p:pic>
        <p:nvPicPr>
          <p:cNvPr id="297" name="Google Shape;297;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17925" y="3985425"/>
            <a:ext cx="1152600" cy="1067100"/>
          </a:xfrm>
          <a:prstGeom prst="roundRect">
            <a:avLst>
              <a:gd name="adj" fmla="val 16667"/>
            </a:avLst>
          </a:prstGeom>
          <a:noFill/>
          <a:ln w="9525" cap="flat" cmpd="sng">
            <a:solidFill>
              <a:srgbClr val="000000"/>
            </a:solidFill>
            <a:prstDash val="solid"/>
            <a:round/>
            <a:headEnd type="none" w="sm" len="sm"/>
            <a:tailEnd type="none" w="sm" len="sm"/>
          </a:ln>
        </p:spPr>
      </p:pic>
      <p:pic>
        <p:nvPicPr>
          <p:cNvPr id="298" name="Google Shape;298;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19825" y="2386123"/>
            <a:ext cx="2004900" cy="1333200"/>
          </a:xfrm>
          <a:prstGeom prst="roundRect">
            <a:avLst>
              <a:gd name="adj" fmla="val 16667"/>
            </a:avLst>
          </a:prstGeom>
          <a:noFill/>
          <a:ln w="9525" cap="flat" cmpd="sng">
            <a:solidFill>
              <a:srgbClr val="000000"/>
            </a:solidFill>
            <a:prstDash val="solid"/>
            <a:round/>
            <a:headEnd type="none" w="sm" len="sm"/>
            <a:tailEnd type="none" w="sm" len="sm"/>
          </a:ln>
        </p:spPr>
      </p:pic>
      <p:pic>
        <p:nvPicPr>
          <p:cNvPr id="299" name="Google Shape;299;p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662675" y="3317525"/>
            <a:ext cx="1520700" cy="1811700"/>
          </a:xfrm>
          <a:prstGeom prst="roundRect">
            <a:avLst>
              <a:gd name="adj" fmla="val 16667"/>
            </a:avLst>
          </a:prstGeom>
          <a:noFill/>
          <a:ln w="9525" cap="flat" cmpd="sng">
            <a:solidFill>
              <a:srgbClr val="000000"/>
            </a:solidFill>
            <a:prstDash val="solid"/>
            <a:round/>
            <a:headEnd type="none" w="sm" len="sm"/>
            <a:tailEnd type="none" w="sm" len="sm"/>
          </a:ln>
        </p:spPr>
      </p:pic>
      <p:pic>
        <p:nvPicPr>
          <p:cNvPr id="300" name="Google Shape;300;p1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122425" y="2577225"/>
            <a:ext cx="1812900" cy="1408200"/>
          </a:xfrm>
          <a:prstGeom prst="roundRect">
            <a:avLst>
              <a:gd name="adj" fmla="val 16667"/>
            </a:avLst>
          </a:prstGeom>
          <a:noFill/>
          <a:ln w="9525" cap="flat" cmpd="sng">
            <a:solidFill>
              <a:srgbClr val="000000"/>
            </a:solidFill>
            <a:prstDash val="solid"/>
            <a:round/>
            <a:headEnd type="none" w="sm" len="sm"/>
            <a:tailEnd type="none" w="sm" len="sm"/>
          </a:ln>
        </p:spPr>
      </p:pic>
      <p:pic>
        <p:nvPicPr>
          <p:cNvPr id="301" name="Google Shape;301;p1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377775" y="3782400"/>
            <a:ext cx="1652100" cy="1208700"/>
          </a:xfrm>
          <a:prstGeom prst="roundRect">
            <a:avLst>
              <a:gd name="adj" fmla="val 16667"/>
            </a:avLst>
          </a:prstGeom>
          <a:noFill/>
          <a:ln w="9525" cap="flat" cmpd="sng">
            <a:solidFill>
              <a:srgbClr val="000000"/>
            </a:solidFill>
            <a:prstDash val="solid"/>
            <a:round/>
            <a:headEnd type="none" w="sm" len="sm"/>
            <a:tailEnd type="none" w="sm" len="sm"/>
          </a:ln>
        </p:spPr>
      </p:pic>
      <p:sp>
        <p:nvSpPr>
          <p:cNvPr id="302" name="Google Shape;302;p17"/>
          <p:cNvSpPr txBox="1"/>
          <p:nvPr/>
        </p:nvSpPr>
        <p:spPr>
          <a:xfrm>
            <a:off x="8352425" y="4353900"/>
            <a:ext cx="675600" cy="63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Photos:</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W. Cranshaw</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J. Berger</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P. Sloderbeck</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G. Hampshire</a:t>
            </a:r>
            <a:endParaRPr sz="600" b="0" i="0" u="none" strike="noStrike" cap="none">
              <a:solidFill>
                <a:srgbClr val="000000"/>
              </a:solidFill>
              <a:latin typeface="Arial"/>
              <a:ea typeface="Arial"/>
              <a:cs typeface="Arial"/>
              <a:sym typeface="Arial"/>
            </a:endParaRPr>
          </a:p>
        </p:txBody>
      </p:sp>
      <p:pic>
        <p:nvPicPr>
          <p:cNvPr id="303" name="Google Shape;303;p1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683138" y="2386113"/>
            <a:ext cx="1812900" cy="1203900"/>
          </a:xfrm>
          <a:prstGeom prst="roundRect">
            <a:avLst>
              <a:gd name="adj" fmla="val 16667"/>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bf62297c80_2_91"/>
          <p:cNvSpPr txBox="1">
            <a:spLocks noGrp="1"/>
          </p:cNvSpPr>
          <p:nvPr>
            <p:ph type="title"/>
          </p:nvPr>
        </p:nvSpPr>
        <p:spPr>
          <a:xfrm>
            <a:off x="286350" y="29075"/>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700"/>
              <a:buNone/>
            </a:pPr>
            <a:r>
              <a:rPr lang="en"/>
              <a:t>Review Site Inventory/Mapping &amp; Dream Habitat</a:t>
            </a:r>
            <a:endParaRPr/>
          </a:p>
        </p:txBody>
      </p:sp>
      <p:pic>
        <p:nvPicPr>
          <p:cNvPr id="83" name="Google Shape;83;gbf62297c80_2_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400000">
            <a:off x="2558139" y="238436"/>
            <a:ext cx="4100627" cy="546750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8"/>
          <p:cNvSpPr txBox="1">
            <a:spLocks noGrp="1"/>
          </p:cNvSpPr>
          <p:nvPr>
            <p:ph type="title"/>
          </p:nvPr>
        </p:nvSpPr>
        <p:spPr>
          <a:xfrm>
            <a:off x="311700" y="433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Parasitoids</a:t>
            </a:r>
            <a:endParaRPr/>
          </a:p>
        </p:txBody>
      </p:sp>
      <p:pic>
        <p:nvPicPr>
          <p:cNvPr id="309" name="Google Shape;309;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0100" y="2388125"/>
            <a:ext cx="2519100" cy="1388400"/>
          </a:xfrm>
          <a:prstGeom prst="roundRect">
            <a:avLst>
              <a:gd name="adj" fmla="val 16667"/>
            </a:avLst>
          </a:prstGeom>
          <a:noFill/>
          <a:ln w="9525" cap="flat" cmpd="sng">
            <a:solidFill>
              <a:srgbClr val="000000"/>
            </a:solidFill>
            <a:prstDash val="solid"/>
            <a:round/>
            <a:headEnd type="none" w="sm" len="sm"/>
            <a:tailEnd type="none" w="sm" len="sm"/>
          </a:ln>
        </p:spPr>
      </p:pic>
      <p:pic>
        <p:nvPicPr>
          <p:cNvPr id="310" name="Google Shape;310;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02600" y="3661775"/>
            <a:ext cx="2242800" cy="1290000"/>
          </a:xfrm>
          <a:prstGeom prst="roundRect">
            <a:avLst>
              <a:gd name="adj" fmla="val 16667"/>
            </a:avLst>
          </a:prstGeom>
          <a:noFill/>
          <a:ln w="9525" cap="flat" cmpd="sng">
            <a:solidFill>
              <a:srgbClr val="000000"/>
            </a:solidFill>
            <a:prstDash val="solid"/>
            <a:round/>
            <a:headEnd type="none" w="sm" len="sm"/>
            <a:tailEnd type="none" w="sm" len="sm"/>
          </a:ln>
        </p:spPr>
      </p:pic>
      <p:pic>
        <p:nvPicPr>
          <p:cNvPr id="311" name="Google Shape;311;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49625" y="2388125"/>
            <a:ext cx="2296500" cy="1530900"/>
          </a:xfrm>
          <a:prstGeom prst="roundRect">
            <a:avLst>
              <a:gd name="adj" fmla="val 16667"/>
            </a:avLst>
          </a:prstGeom>
          <a:noFill/>
          <a:ln w="9525" cap="flat" cmpd="sng">
            <a:solidFill>
              <a:srgbClr val="000000"/>
            </a:solidFill>
            <a:prstDash val="solid"/>
            <a:round/>
            <a:headEnd type="none" w="sm" len="sm"/>
            <a:tailEnd type="none" w="sm" len="sm"/>
          </a:ln>
        </p:spPr>
      </p:pic>
      <p:pic>
        <p:nvPicPr>
          <p:cNvPr id="312" name="Google Shape;312;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20500" y="3585875"/>
            <a:ext cx="2062500" cy="1441800"/>
          </a:xfrm>
          <a:prstGeom prst="roundRect">
            <a:avLst>
              <a:gd name="adj" fmla="val 16667"/>
            </a:avLst>
          </a:prstGeom>
          <a:noFill/>
          <a:ln w="9525" cap="flat" cmpd="sng">
            <a:solidFill>
              <a:srgbClr val="000000"/>
            </a:solidFill>
            <a:prstDash val="solid"/>
            <a:round/>
            <a:headEnd type="none" w="sm" len="sm"/>
            <a:tailEnd type="none" w="sm" len="sm"/>
          </a:ln>
        </p:spPr>
      </p:pic>
      <p:sp>
        <p:nvSpPr>
          <p:cNvPr id="313" name="Google Shape;313;p18"/>
          <p:cNvSpPr txBox="1"/>
          <p:nvPr/>
        </p:nvSpPr>
        <p:spPr>
          <a:xfrm>
            <a:off x="229175" y="4421675"/>
            <a:ext cx="706200" cy="52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Photos:</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D. Cappaert</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K. Chamberlain</a:t>
            </a: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J. Berger</a:t>
            </a:r>
            <a:endParaRPr sz="600" b="0" i="0" u="none" strike="noStrike" cap="none">
              <a:solidFill>
                <a:srgbClr val="000000"/>
              </a:solidFill>
              <a:latin typeface="Arial"/>
              <a:ea typeface="Arial"/>
              <a:cs typeface="Arial"/>
              <a:sym typeface="Arial"/>
            </a:endParaRPr>
          </a:p>
        </p:txBody>
      </p:sp>
      <p:sp>
        <p:nvSpPr>
          <p:cNvPr id="314" name="Google Shape;314;p18"/>
          <p:cNvSpPr txBox="1"/>
          <p:nvPr/>
        </p:nvSpPr>
        <p:spPr>
          <a:xfrm>
            <a:off x="2103450" y="1313225"/>
            <a:ext cx="5036100" cy="94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These parasitoids also need nectar and pollen to survive as adults and reproduce.</a:t>
            </a:r>
            <a:endParaRPr sz="20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Their offspring feed on pests.</a:t>
            </a:r>
            <a:endParaRPr sz="2000" b="1" i="0" u="none" strike="noStrike" cap="none">
              <a:solidFill>
                <a:srgbClr val="000000"/>
              </a:solidFill>
              <a:latin typeface="Calibri"/>
              <a:ea typeface="Calibri"/>
              <a:cs typeface="Calibri"/>
              <a:sym typeface="Calibri"/>
            </a:endParaRPr>
          </a:p>
        </p:txBody>
      </p:sp>
      <p:sp>
        <p:nvSpPr>
          <p:cNvPr id="315" name="Google Shape;315;p18"/>
          <p:cNvSpPr txBox="1"/>
          <p:nvPr/>
        </p:nvSpPr>
        <p:spPr>
          <a:xfrm>
            <a:off x="3504525" y="3814175"/>
            <a:ext cx="2689200" cy="52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Calibri"/>
                <a:ea typeface="Calibri"/>
                <a:cs typeface="Calibri"/>
                <a:sym typeface="Calibri"/>
              </a:rPr>
              <a:t>Thinking about common habitat needs?</a:t>
            </a:r>
            <a:endParaRPr sz="1800" b="1" i="0" u="none" strike="noStrike" cap="non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81850" y="2510125"/>
            <a:ext cx="1714500" cy="1718871"/>
          </a:xfrm>
          <a:prstGeom prst="rect">
            <a:avLst/>
          </a:prstGeom>
          <a:noFill/>
          <a:ln w="12700" cap="flat" cmpd="sng">
            <a:solidFill>
              <a:schemeClr val="dk1"/>
            </a:solidFill>
            <a:prstDash val="solid"/>
            <a:miter lim="800000"/>
            <a:headEnd type="none" w="sm" len="sm"/>
            <a:tailEnd type="none" w="sm" len="sm"/>
          </a:ln>
        </p:spPr>
      </p:pic>
      <p:sp>
        <p:nvSpPr>
          <p:cNvPr id="322" name="Google Shape;322;p19"/>
          <p:cNvSpPr txBox="1"/>
          <p:nvPr/>
        </p:nvSpPr>
        <p:spPr>
          <a:xfrm>
            <a:off x="7658100" y="4614671"/>
            <a:ext cx="762000" cy="3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Calibri"/>
                <a:ea typeface="Calibri"/>
                <a:cs typeface="Calibri"/>
                <a:sym typeface="Calibri"/>
              </a:rPr>
              <a:t>Photo by R Dufour</a:t>
            </a:r>
            <a:endParaRPr sz="1400" b="0" i="0" u="none" strike="noStrike" cap="none">
              <a:solidFill>
                <a:srgbClr val="000000"/>
              </a:solidFill>
              <a:latin typeface="Arial"/>
              <a:ea typeface="Arial"/>
              <a:cs typeface="Arial"/>
              <a:sym typeface="Arial"/>
            </a:endParaRPr>
          </a:p>
        </p:txBody>
      </p:sp>
      <p:sp>
        <p:nvSpPr>
          <p:cNvPr id="323" name="Google Shape;323;p19"/>
          <p:cNvSpPr txBox="1">
            <a:spLocks noGrp="1"/>
          </p:cNvSpPr>
          <p:nvPr>
            <p:ph type="title"/>
          </p:nvPr>
        </p:nvSpPr>
        <p:spPr>
          <a:xfrm>
            <a:off x="4070000" y="159525"/>
            <a:ext cx="4842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Making Aphid Mummies</a:t>
            </a:r>
            <a:endParaRPr/>
          </a:p>
        </p:txBody>
      </p:sp>
      <p:pic>
        <p:nvPicPr>
          <p:cNvPr id="324" name="Google Shape;324;p19" title="media1 (1).wmv">
            <a:hlinkClick r:id="rId4"/>
          </p:cNvPr>
          <p:cNvPicPr preferRelativeResize="0"/>
          <p:nvPr/>
        </p:nvPicPr>
        <p:blipFill>
          <a:blip r:embed="rId5">
            <a:alphaModFix/>
          </a:blip>
          <a:stretch>
            <a:fillRect/>
          </a:stretch>
        </p:blipFill>
        <p:spPr>
          <a:xfrm>
            <a:off x="79800" y="84600"/>
            <a:ext cx="3316200" cy="2487150"/>
          </a:xfrm>
          <a:prstGeom prst="rect">
            <a:avLst/>
          </a:prstGeom>
          <a:noFill/>
          <a:ln>
            <a:noFill/>
          </a:ln>
        </p:spPr>
      </p:pic>
      <p:pic>
        <p:nvPicPr>
          <p:cNvPr id="325" name="Google Shape;325;p19" title="media2.wmv">
            <a:hlinkClick r:id="rId6"/>
          </p:cNvPr>
          <p:cNvPicPr preferRelativeResize="0"/>
          <p:nvPr/>
        </p:nvPicPr>
        <p:blipFill>
          <a:blip r:embed="rId7">
            <a:alphaModFix/>
          </a:blip>
          <a:stretch>
            <a:fillRect/>
          </a:stretch>
        </p:blipFill>
        <p:spPr>
          <a:xfrm>
            <a:off x="3806451" y="1101525"/>
            <a:ext cx="3022600" cy="2266950"/>
          </a:xfrm>
          <a:prstGeom prst="rect">
            <a:avLst/>
          </a:prstGeom>
          <a:noFill/>
          <a:ln>
            <a:noFill/>
          </a:ln>
        </p:spPr>
      </p:pic>
      <p:pic>
        <p:nvPicPr>
          <p:cNvPr id="326" name="Google Shape;326;p19" title="media3.wmv">
            <a:hlinkClick r:id="rId8"/>
          </p:cNvPr>
          <p:cNvPicPr preferRelativeResize="0"/>
          <p:nvPr/>
        </p:nvPicPr>
        <p:blipFill>
          <a:blip r:embed="rId9">
            <a:alphaModFix/>
          </a:blip>
          <a:stretch>
            <a:fillRect/>
          </a:stretch>
        </p:blipFill>
        <p:spPr>
          <a:xfrm>
            <a:off x="152400" y="2724150"/>
            <a:ext cx="3022600" cy="2266950"/>
          </a:xfrm>
          <a:prstGeom prst="rect">
            <a:avLst/>
          </a:prstGeom>
          <a:noFill/>
          <a:ln>
            <a:noFill/>
          </a:ln>
        </p:spPr>
      </p:pic>
      <p:sp>
        <p:nvSpPr>
          <p:cNvPr id="327" name="Google Shape;327;p19"/>
          <p:cNvSpPr txBox="1"/>
          <p:nvPr/>
        </p:nvSpPr>
        <p:spPr>
          <a:xfrm>
            <a:off x="3863900" y="4566425"/>
            <a:ext cx="2534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Open Sans"/>
                <a:ea typeface="Open Sans"/>
                <a:cs typeface="Open Sans"/>
                <a:sym typeface="Open Sans"/>
              </a:rPr>
              <a:t>Videos provided by Dr. Steven Wratten </a:t>
            </a:r>
            <a:endParaRPr sz="1000">
              <a:solidFill>
                <a:srgbClr val="FFFFFF"/>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1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5"/>
                                        </p:tgtEl>
                                        <p:attrNameLst>
                                          <p:attrName>style.visibility</p:attrName>
                                        </p:attrNameLst>
                                      </p:cBhvr>
                                      <p:to>
                                        <p:strVal val="visible"/>
                                      </p:to>
                                    </p:set>
                                    <p:animEffect transition="in" filter="fade">
                                      <p:cBhvr>
                                        <p:cTn id="12" dur="1000"/>
                                        <p:tgtEl>
                                          <p:spTgt spid="3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6"/>
                                        </p:tgtEl>
                                        <p:attrNameLst>
                                          <p:attrName>style.visibility</p:attrName>
                                        </p:attrNameLst>
                                      </p:cBhvr>
                                      <p:to>
                                        <p:strVal val="visible"/>
                                      </p:to>
                                    </p:set>
                                    <p:animEffect transition="in" filter="fade">
                                      <p:cBhvr>
                                        <p:cTn id="17" dur="1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0"/>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Providing Habitat</a:t>
            </a:r>
            <a:endParaRPr/>
          </a:p>
          <a:p>
            <a:pPr marL="0" lvl="0" indent="0" algn="ctr" rtl="0">
              <a:lnSpc>
                <a:spcPct val="100000"/>
              </a:lnSpc>
              <a:spcBef>
                <a:spcPts val="0"/>
              </a:spcBef>
              <a:spcAft>
                <a:spcPts val="0"/>
              </a:spcAft>
              <a:buSzPts val="3600"/>
              <a:buNone/>
            </a:pPr>
            <a:r>
              <a:rPr lang="en" sz="3400">
                <a:solidFill>
                  <a:srgbClr val="990000"/>
                </a:solidFill>
              </a:rPr>
              <a:t>Success requires thinking like an insect.</a:t>
            </a:r>
            <a:endParaRPr>
              <a:solidFill>
                <a:srgbClr val="990000"/>
              </a:solidFill>
            </a:endParaRPr>
          </a:p>
        </p:txBody>
      </p:sp>
      <p:sp>
        <p:nvSpPr>
          <p:cNvPr id="333" name="Google Shape;333;p20"/>
          <p:cNvSpPr txBox="1"/>
          <p:nvPr/>
        </p:nvSpPr>
        <p:spPr>
          <a:xfrm>
            <a:off x="617850" y="2757100"/>
            <a:ext cx="7645800" cy="20313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50000"/>
              </a:lnSpc>
              <a:spcBef>
                <a:spcPts val="0"/>
              </a:spcBef>
              <a:spcAft>
                <a:spcPts val="0"/>
              </a:spcAft>
              <a:buClr>
                <a:srgbClr val="000000"/>
              </a:buClr>
              <a:buSzPts val="2400"/>
              <a:buFont typeface="Arial"/>
              <a:buChar char="✓"/>
            </a:pPr>
            <a:r>
              <a:rPr lang="en" sz="2400" b="1" i="0" u="none" strike="noStrike" cap="none">
                <a:solidFill>
                  <a:srgbClr val="000000"/>
                </a:solidFill>
                <a:latin typeface="Calibri"/>
                <a:ea typeface="Calibri"/>
                <a:cs typeface="Calibri"/>
                <a:sym typeface="Calibri"/>
              </a:rPr>
              <a:t>Shelter from pesticide and soil disturbance</a:t>
            </a:r>
            <a:endParaRPr sz="2400" b="1" i="0" u="none" strike="noStrike" cap="none">
              <a:solidFill>
                <a:srgbClr val="000000"/>
              </a:solidFill>
              <a:latin typeface="Calibri"/>
              <a:ea typeface="Calibri"/>
              <a:cs typeface="Calibri"/>
              <a:sym typeface="Calibri"/>
            </a:endParaRPr>
          </a:p>
          <a:p>
            <a:pPr marL="457200" marR="0" lvl="0" indent="-381000" algn="l" rtl="0">
              <a:lnSpc>
                <a:spcPct val="150000"/>
              </a:lnSpc>
              <a:spcBef>
                <a:spcPts val="0"/>
              </a:spcBef>
              <a:spcAft>
                <a:spcPts val="0"/>
              </a:spcAft>
              <a:buClr>
                <a:srgbClr val="000000"/>
              </a:buClr>
              <a:buSzPts val="2400"/>
              <a:buFont typeface="Arial"/>
              <a:buChar char="✓"/>
            </a:pPr>
            <a:r>
              <a:rPr lang="en" sz="2400" b="1" i="0" u="none" strike="noStrike" cap="none">
                <a:solidFill>
                  <a:srgbClr val="000000"/>
                </a:solidFill>
                <a:latin typeface="Calibri"/>
                <a:ea typeface="Calibri"/>
                <a:cs typeface="Calibri"/>
                <a:sym typeface="Calibri"/>
              </a:rPr>
              <a:t>Sources of food (insects and flowers)</a:t>
            </a:r>
            <a:endParaRPr sz="2400" b="1">
              <a:latin typeface="Calibri"/>
              <a:ea typeface="Calibri"/>
              <a:cs typeface="Calibri"/>
              <a:sym typeface="Calibri"/>
            </a:endParaRPr>
          </a:p>
          <a:p>
            <a:pPr marL="457200" marR="0" lvl="0" indent="-381000" algn="l" rtl="0">
              <a:lnSpc>
                <a:spcPct val="150000"/>
              </a:lnSpc>
              <a:spcBef>
                <a:spcPts val="0"/>
              </a:spcBef>
              <a:spcAft>
                <a:spcPts val="0"/>
              </a:spcAft>
              <a:buClr>
                <a:srgbClr val="000000"/>
              </a:buClr>
              <a:buSzPts val="2400"/>
              <a:buFont typeface="Arial"/>
              <a:buChar char="✓"/>
            </a:pPr>
            <a:r>
              <a:rPr lang="en" sz="2400" b="1">
                <a:latin typeface="Calibri"/>
                <a:ea typeface="Calibri"/>
                <a:cs typeface="Calibri"/>
                <a:sym typeface="Calibri"/>
              </a:rPr>
              <a:t>Provide a source of water</a:t>
            </a:r>
            <a:endParaRPr sz="2400" b="1">
              <a:latin typeface="Calibri"/>
              <a:ea typeface="Calibri"/>
              <a:cs typeface="Calibri"/>
              <a:sym typeface="Calibri"/>
            </a:endParaRPr>
          </a:p>
          <a:p>
            <a:pPr marL="457200" lvl="0" indent="-381000" algn="l" rtl="0">
              <a:lnSpc>
                <a:spcPct val="150000"/>
              </a:lnSpc>
              <a:spcBef>
                <a:spcPts val="0"/>
              </a:spcBef>
              <a:spcAft>
                <a:spcPts val="0"/>
              </a:spcAft>
              <a:buSzPts val="2400"/>
              <a:buFont typeface="Calibri"/>
              <a:buChar char="✓"/>
            </a:pPr>
            <a:r>
              <a:rPr lang="en" sz="2400" b="1">
                <a:latin typeface="Calibri"/>
                <a:ea typeface="Calibri"/>
                <a:cs typeface="Calibri"/>
                <a:sym typeface="Calibri"/>
              </a:rPr>
              <a:t>Places to reproduce and spend the winter</a:t>
            </a:r>
            <a:endParaRPr sz="2400" b="1">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1"/>
          <p:cNvSpPr txBox="1">
            <a:spLocks noGrp="1"/>
          </p:cNvSpPr>
          <p:nvPr>
            <p:ph type="title"/>
          </p:nvPr>
        </p:nvSpPr>
        <p:spPr>
          <a:xfrm>
            <a:off x="311700" y="586200"/>
            <a:ext cx="8571300" cy="1416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3600"/>
              <a:buNone/>
            </a:pPr>
            <a:r>
              <a:rPr lang="en"/>
              <a:t>Your Garden Can be Beneficial</a:t>
            </a:r>
            <a:endParaRPr/>
          </a:p>
          <a:p>
            <a:pPr marL="0" lvl="0" indent="0" algn="ctr" rtl="0">
              <a:lnSpc>
                <a:spcPct val="115000"/>
              </a:lnSpc>
              <a:spcBef>
                <a:spcPts val="0"/>
              </a:spcBef>
              <a:spcAft>
                <a:spcPts val="0"/>
              </a:spcAft>
              <a:buSzPts val="3600"/>
              <a:buNone/>
            </a:pPr>
            <a:r>
              <a:rPr lang="en"/>
              <a:t>AND Beautiful!</a:t>
            </a:r>
            <a:endParaRPr/>
          </a:p>
          <a:p>
            <a:pPr marL="0" lvl="0" indent="0" algn="ctr" rtl="0">
              <a:lnSpc>
                <a:spcPct val="100000"/>
              </a:lnSpc>
              <a:spcBef>
                <a:spcPts val="0"/>
              </a:spcBef>
              <a:spcAft>
                <a:spcPts val="0"/>
              </a:spcAft>
              <a:buSzPts val="3600"/>
              <a:buNone/>
            </a:pPr>
            <a:endParaRPr>
              <a:solidFill>
                <a:srgbClr val="B45F06"/>
              </a:solidFill>
            </a:endParaRPr>
          </a:p>
        </p:txBody>
      </p:sp>
      <p:sp>
        <p:nvSpPr>
          <p:cNvPr id="339" name="Google Shape;339;p21"/>
          <p:cNvSpPr txBox="1"/>
          <p:nvPr/>
        </p:nvSpPr>
        <p:spPr>
          <a:xfrm>
            <a:off x="228000" y="2737625"/>
            <a:ext cx="8916000" cy="22788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50000"/>
              </a:lnSpc>
              <a:spcBef>
                <a:spcPts val="0"/>
              </a:spcBef>
              <a:spcAft>
                <a:spcPts val="0"/>
              </a:spcAft>
              <a:buClr>
                <a:srgbClr val="000000"/>
              </a:buClr>
              <a:buSzPts val="2400"/>
              <a:buFont typeface="Calibri"/>
              <a:buChar char="✓"/>
            </a:pPr>
            <a:r>
              <a:rPr lang="en" sz="2400" b="1" i="0" u="none" strike="noStrike" cap="none">
                <a:solidFill>
                  <a:srgbClr val="000000"/>
                </a:solidFill>
                <a:latin typeface="Calibri"/>
                <a:ea typeface="Calibri"/>
                <a:cs typeface="Calibri"/>
                <a:sym typeface="Calibri"/>
              </a:rPr>
              <a:t>Plant for continuous bloom spring thru fall</a:t>
            </a:r>
            <a:endParaRPr sz="2400" b="1" i="0" u="none" strike="noStrike" cap="none">
              <a:solidFill>
                <a:srgbClr val="000000"/>
              </a:solidFill>
              <a:latin typeface="Calibri"/>
              <a:ea typeface="Calibri"/>
              <a:cs typeface="Calibri"/>
              <a:sym typeface="Calibri"/>
            </a:endParaRPr>
          </a:p>
          <a:p>
            <a:pPr marL="457200" marR="0" lvl="0" indent="-381000" algn="l" rtl="0">
              <a:lnSpc>
                <a:spcPct val="150000"/>
              </a:lnSpc>
              <a:spcBef>
                <a:spcPts val="0"/>
              </a:spcBef>
              <a:spcAft>
                <a:spcPts val="0"/>
              </a:spcAft>
              <a:buClr>
                <a:srgbClr val="000000"/>
              </a:buClr>
              <a:buSzPts val="2400"/>
              <a:buFont typeface="Calibri"/>
              <a:buChar char="✓"/>
            </a:pPr>
            <a:r>
              <a:rPr lang="en" sz="2400" b="1" i="0" u="none" strike="noStrike" cap="none">
                <a:solidFill>
                  <a:srgbClr val="000000"/>
                </a:solidFill>
                <a:latin typeface="Calibri"/>
                <a:ea typeface="Calibri"/>
                <a:cs typeface="Calibri"/>
                <a:sym typeface="Calibri"/>
              </a:rPr>
              <a:t>Plan for a range of heights</a:t>
            </a:r>
            <a:r>
              <a:rPr lang="en" sz="2400" b="1">
                <a:latin typeface="Calibri"/>
                <a:ea typeface="Calibri"/>
                <a:cs typeface="Calibri"/>
                <a:sym typeface="Calibri"/>
              </a:rPr>
              <a:t>: </a:t>
            </a:r>
            <a:r>
              <a:rPr lang="en" sz="2400" b="1" i="0" u="none" strike="noStrike" cap="none">
                <a:solidFill>
                  <a:srgbClr val="000000"/>
                </a:solidFill>
                <a:latin typeface="Calibri"/>
                <a:ea typeface="Calibri"/>
                <a:cs typeface="Calibri"/>
                <a:sym typeface="Calibri"/>
              </a:rPr>
              <a:t>groundcovers to tall flowers</a:t>
            </a:r>
            <a:r>
              <a:rPr lang="en" sz="2400" b="1">
                <a:latin typeface="Calibri"/>
                <a:ea typeface="Calibri"/>
                <a:cs typeface="Calibri"/>
                <a:sym typeface="Calibri"/>
              </a:rPr>
              <a:t>/</a:t>
            </a:r>
            <a:r>
              <a:rPr lang="en" sz="2400" b="1" i="0" u="none" strike="noStrike" cap="none">
                <a:solidFill>
                  <a:srgbClr val="000000"/>
                </a:solidFill>
                <a:latin typeface="Calibri"/>
                <a:ea typeface="Calibri"/>
                <a:cs typeface="Calibri"/>
                <a:sym typeface="Calibri"/>
              </a:rPr>
              <a:t> shrubs</a:t>
            </a:r>
            <a:endParaRPr sz="2400" b="1">
              <a:latin typeface="Calibri"/>
              <a:ea typeface="Calibri"/>
              <a:cs typeface="Calibri"/>
              <a:sym typeface="Calibri"/>
            </a:endParaRPr>
          </a:p>
          <a:p>
            <a:pPr marL="457200" marR="0" lvl="0" indent="-381000" algn="l" rtl="0">
              <a:lnSpc>
                <a:spcPct val="150000"/>
              </a:lnSpc>
              <a:spcBef>
                <a:spcPts val="0"/>
              </a:spcBef>
              <a:spcAft>
                <a:spcPts val="0"/>
              </a:spcAft>
              <a:buClr>
                <a:srgbClr val="000000"/>
              </a:buClr>
              <a:buSzPts val="2400"/>
              <a:buFont typeface="Calibri"/>
              <a:buChar char="✓"/>
            </a:pPr>
            <a:r>
              <a:rPr lang="en" sz="2400" b="1" i="0" u="none" strike="noStrike" cap="none">
                <a:solidFill>
                  <a:srgbClr val="000000"/>
                </a:solidFill>
                <a:latin typeface="Calibri"/>
                <a:ea typeface="Calibri"/>
                <a:cs typeface="Calibri"/>
                <a:sym typeface="Calibri"/>
              </a:rPr>
              <a:t>Pay attention to flower shapes</a:t>
            </a:r>
            <a:endParaRPr sz="2400" b="1" i="0" u="none" strike="noStrike" cap="none">
              <a:solidFill>
                <a:srgbClr val="000000"/>
              </a:solidFill>
              <a:latin typeface="Calibri"/>
              <a:ea typeface="Calibri"/>
              <a:cs typeface="Calibri"/>
              <a:sym typeface="Calibri"/>
            </a:endParaRPr>
          </a:p>
          <a:p>
            <a:pPr marL="457200" lvl="0" indent="-381000" algn="l" rtl="0">
              <a:lnSpc>
                <a:spcPct val="150000"/>
              </a:lnSpc>
              <a:spcBef>
                <a:spcPts val="0"/>
              </a:spcBef>
              <a:spcAft>
                <a:spcPts val="0"/>
              </a:spcAft>
              <a:buSzPts val="2400"/>
              <a:buFont typeface="Calibri"/>
              <a:buChar char="✓"/>
            </a:pPr>
            <a:r>
              <a:rPr lang="en" sz="2400" b="1">
                <a:latin typeface="Calibri"/>
                <a:ea typeface="Calibri"/>
                <a:cs typeface="Calibri"/>
                <a:sym typeface="Calibri"/>
              </a:rPr>
              <a:t>Grow in blocks to reduce travel requirements</a:t>
            </a:r>
            <a:endParaRPr sz="2400" b="1">
              <a:latin typeface="Calibri"/>
              <a:ea typeface="Calibri"/>
              <a:cs typeface="Calibri"/>
              <a:sym typeface="Calibri"/>
            </a:endParaRPr>
          </a:p>
          <a:p>
            <a:pPr marL="0" marR="0" lvl="0" indent="0" algn="l" rtl="0">
              <a:lnSpc>
                <a:spcPct val="100000"/>
              </a:lnSpc>
              <a:spcBef>
                <a:spcPts val="1800"/>
              </a:spcBef>
              <a:spcAft>
                <a:spcPts val="0"/>
              </a:spcAft>
              <a:buClr>
                <a:srgbClr val="000000"/>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180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3"/>
          <p:cNvSpPr txBox="1">
            <a:spLocks noGrp="1"/>
          </p:cNvSpPr>
          <p:nvPr>
            <p:ph type="title"/>
          </p:nvPr>
        </p:nvSpPr>
        <p:spPr>
          <a:xfrm>
            <a:off x="311700" y="814800"/>
            <a:ext cx="8571300" cy="1391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3600"/>
              <a:buNone/>
            </a:pPr>
            <a:r>
              <a:rPr lang="en"/>
              <a:t>Let’s talk plants!</a:t>
            </a:r>
            <a:endParaRPr/>
          </a:p>
          <a:p>
            <a:pPr marL="0" lvl="0" indent="0" algn="ctr" rtl="0">
              <a:lnSpc>
                <a:spcPct val="115000"/>
              </a:lnSpc>
              <a:spcBef>
                <a:spcPts val="0"/>
              </a:spcBef>
              <a:spcAft>
                <a:spcPts val="0"/>
              </a:spcAft>
              <a:buSzPts val="3600"/>
              <a:buNone/>
            </a:pPr>
            <a:r>
              <a:rPr lang="en"/>
              <a:t>Three main flower types are most useful: </a:t>
            </a:r>
            <a:endParaRPr/>
          </a:p>
          <a:p>
            <a:pPr marL="0" lvl="0" indent="0" algn="ctr" rtl="0">
              <a:lnSpc>
                <a:spcPct val="100000"/>
              </a:lnSpc>
              <a:spcBef>
                <a:spcPts val="0"/>
              </a:spcBef>
              <a:spcAft>
                <a:spcPts val="0"/>
              </a:spcAft>
              <a:buSzPts val="3600"/>
              <a:buNone/>
            </a:pPr>
            <a:endParaRPr/>
          </a:p>
        </p:txBody>
      </p:sp>
      <p:pic>
        <p:nvPicPr>
          <p:cNvPr id="345" name="Google Shape;345;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6400" y="3050805"/>
            <a:ext cx="2469600" cy="1883700"/>
          </a:xfrm>
          <a:prstGeom prst="roundRect">
            <a:avLst>
              <a:gd name="adj" fmla="val 16667"/>
            </a:avLst>
          </a:prstGeom>
          <a:noFill/>
          <a:ln>
            <a:noFill/>
          </a:ln>
        </p:spPr>
      </p:pic>
      <p:sp>
        <p:nvSpPr>
          <p:cNvPr id="346" name="Google Shape;346;p23"/>
          <p:cNvSpPr txBox="1"/>
          <p:nvPr/>
        </p:nvSpPr>
        <p:spPr>
          <a:xfrm>
            <a:off x="2043775" y="4828500"/>
            <a:ext cx="537300" cy="23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alibri"/>
                <a:ea typeface="Calibri"/>
                <a:cs typeface="Calibri"/>
                <a:sym typeface="Calibri"/>
              </a:rPr>
              <a:t>S. Rae</a:t>
            </a:r>
            <a:endParaRPr sz="1000" b="0" i="0" u="none" strike="noStrike" cap="none">
              <a:solidFill>
                <a:srgbClr val="000000"/>
              </a:solidFill>
              <a:latin typeface="Calibri"/>
              <a:ea typeface="Calibri"/>
              <a:cs typeface="Calibri"/>
              <a:sym typeface="Calibri"/>
            </a:endParaRPr>
          </a:p>
        </p:txBody>
      </p:sp>
      <p:pic>
        <p:nvPicPr>
          <p:cNvPr id="347" name="Google Shape;347;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85450" y="3027550"/>
            <a:ext cx="2573100" cy="1930200"/>
          </a:xfrm>
          <a:prstGeom prst="roundRect">
            <a:avLst>
              <a:gd name="adj" fmla="val 16667"/>
            </a:avLst>
          </a:prstGeom>
          <a:noFill/>
          <a:ln>
            <a:noFill/>
          </a:ln>
        </p:spPr>
      </p:pic>
      <p:pic>
        <p:nvPicPr>
          <p:cNvPr id="348" name="Google Shape;348;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62925" y="3050800"/>
            <a:ext cx="1973400" cy="1930200"/>
          </a:xfrm>
          <a:prstGeom prst="roundRect">
            <a:avLst>
              <a:gd name="adj" fmla="val 16667"/>
            </a:avLst>
          </a:prstGeom>
          <a:noFill/>
          <a:ln>
            <a:noFill/>
          </a:ln>
        </p:spPr>
      </p:pic>
      <p:sp>
        <p:nvSpPr>
          <p:cNvPr id="349" name="Google Shape;349;p23"/>
          <p:cNvSpPr txBox="1"/>
          <p:nvPr/>
        </p:nvSpPr>
        <p:spPr>
          <a:xfrm>
            <a:off x="5143750" y="4907400"/>
            <a:ext cx="1077000" cy="236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00000"/>
                </a:solidFill>
                <a:latin typeface="Calibri"/>
                <a:ea typeface="Calibri"/>
                <a:cs typeface="Calibri"/>
                <a:sym typeface="Calibri"/>
              </a:rPr>
              <a:t>Samdani.srabon</a:t>
            </a:r>
            <a:endParaRPr sz="1000" b="0" i="0" u="none" strike="noStrike" cap="none">
              <a:solidFill>
                <a:srgbClr val="000000"/>
              </a:solidFill>
              <a:latin typeface="Calibri"/>
              <a:ea typeface="Calibri"/>
              <a:cs typeface="Calibri"/>
              <a:sym typeface="Calibri"/>
            </a:endParaRPr>
          </a:p>
        </p:txBody>
      </p:sp>
      <p:sp>
        <p:nvSpPr>
          <p:cNvPr id="350" name="Google Shape;350;p23"/>
          <p:cNvSpPr txBox="1"/>
          <p:nvPr/>
        </p:nvSpPr>
        <p:spPr>
          <a:xfrm>
            <a:off x="8199450" y="4946850"/>
            <a:ext cx="741000" cy="1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Calibri"/>
                <a:ea typeface="Calibri"/>
                <a:cs typeface="Calibri"/>
                <a:sym typeface="Calibri"/>
              </a:rPr>
              <a:t>Francy, DB</a:t>
            </a:r>
            <a:endParaRPr sz="1000" b="0" i="0" u="none" strike="noStrike" cap="none">
              <a:solidFill>
                <a:srgbClr val="000000"/>
              </a:solidFill>
              <a:latin typeface="Calibri"/>
              <a:ea typeface="Calibri"/>
              <a:cs typeface="Calibri"/>
              <a:sym typeface="Calibri"/>
            </a:endParaRPr>
          </a:p>
        </p:txBody>
      </p:sp>
      <p:sp>
        <p:nvSpPr>
          <p:cNvPr id="351" name="Google Shape;351;p23"/>
          <p:cNvSpPr txBox="1"/>
          <p:nvPr/>
        </p:nvSpPr>
        <p:spPr>
          <a:xfrm>
            <a:off x="668100" y="2695150"/>
            <a:ext cx="1666200" cy="236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Carrot Family</a:t>
            </a:r>
            <a:endParaRPr sz="2000" b="1" i="0" u="none" strike="noStrike" cap="none">
              <a:solidFill>
                <a:srgbClr val="000000"/>
              </a:solidFill>
              <a:latin typeface="Calibri"/>
              <a:ea typeface="Calibri"/>
              <a:cs typeface="Calibri"/>
              <a:sym typeface="Calibri"/>
            </a:endParaRPr>
          </a:p>
        </p:txBody>
      </p:sp>
      <p:sp>
        <p:nvSpPr>
          <p:cNvPr id="352" name="Google Shape;352;p23"/>
          <p:cNvSpPr txBox="1"/>
          <p:nvPr/>
        </p:nvSpPr>
        <p:spPr>
          <a:xfrm>
            <a:off x="3642150" y="2670700"/>
            <a:ext cx="1910400" cy="28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Mustard Family</a:t>
            </a:r>
            <a:endParaRPr sz="2000" b="1" i="0" u="none" strike="noStrike" cap="none">
              <a:solidFill>
                <a:srgbClr val="000000"/>
              </a:solidFill>
              <a:latin typeface="Calibri"/>
              <a:ea typeface="Calibri"/>
              <a:cs typeface="Calibri"/>
              <a:sym typeface="Calibri"/>
            </a:endParaRPr>
          </a:p>
        </p:txBody>
      </p:sp>
      <p:sp>
        <p:nvSpPr>
          <p:cNvPr id="353" name="Google Shape;353;p23"/>
          <p:cNvSpPr txBox="1"/>
          <p:nvPr/>
        </p:nvSpPr>
        <p:spPr>
          <a:xfrm>
            <a:off x="6860400" y="2646250"/>
            <a:ext cx="1531500" cy="33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Calibri"/>
                <a:ea typeface="Calibri"/>
                <a:cs typeface="Calibri"/>
                <a:sym typeface="Calibri"/>
              </a:rPr>
              <a:t>Aster Family</a:t>
            </a:r>
            <a:endParaRPr sz="2000" b="1"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800" y="1873650"/>
            <a:ext cx="2131200" cy="1794000"/>
          </a:xfrm>
          <a:prstGeom prst="roundRect">
            <a:avLst>
              <a:gd name="adj" fmla="val 16667"/>
            </a:avLst>
          </a:prstGeom>
          <a:noFill/>
          <a:ln w="9525" cap="flat" cmpd="sng">
            <a:solidFill>
              <a:schemeClr val="dk2"/>
            </a:solidFill>
            <a:prstDash val="solid"/>
            <a:round/>
            <a:headEnd type="none" w="sm" len="sm"/>
            <a:tailEnd type="none" w="sm" len="sm"/>
          </a:ln>
        </p:spPr>
      </p:pic>
      <p:pic>
        <p:nvPicPr>
          <p:cNvPr id="359" name="Google Shape;359;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02688" y="2049550"/>
            <a:ext cx="2068200" cy="2003700"/>
          </a:xfrm>
          <a:prstGeom prst="roundRect">
            <a:avLst>
              <a:gd name="adj" fmla="val 16667"/>
            </a:avLst>
          </a:prstGeom>
          <a:noFill/>
          <a:ln w="9525" cap="flat" cmpd="sng">
            <a:solidFill>
              <a:srgbClr val="000000"/>
            </a:solidFill>
            <a:prstDash val="solid"/>
            <a:round/>
            <a:headEnd type="none" w="sm" len="sm"/>
            <a:tailEnd type="none" w="sm" len="sm"/>
          </a:ln>
        </p:spPr>
      </p:pic>
      <p:pic>
        <p:nvPicPr>
          <p:cNvPr id="360" name="Google Shape;360;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456563" y="3700225"/>
            <a:ext cx="2175000" cy="1723500"/>
          </a:xfrm>
          <a:prstGeom prst="roundRect">
            <a:avLst>
              <a:gd name="adj" fmla="val 16667"/>
            </a:avLst>
          </a:prstGeom>
          <a:noFill/>
          <a:ln w="9525" cap="flat" cmpd="sng">
            <a:solidFill>
              <a:schemeClr val="dk2"/>
            </a:solidFill>
            <a:prstDash val="solid"/>
            <a:round/>
            <a:headEnd type="none" w="sm" len="sm"/>
            <a:tailEnd type="none" w="sm" len="sm"/>
          </a:ln>
        </p:spPr>
      </p:pic>
      <p:sp>
        <p:nvSpPr>
          <p:cNvPr id="361" name="Google Shape;361;p24"/>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Go forth and make your garden beautiful and noisy with beneficial insects!</a:t>
            </a:r>
            <a:endParaRPr/>
          </a:p>
        </p:txBody>
      </p:sp>
      <p:pic>
        <p:nvPicPr>
          <p:cNvPr id="362" name="Google Shape;362;p2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18550" y="2881204"/>
            <a:ext cx="1596900" cy="2393700"/>
          </a:xfrm>
          <a:prstGeom prst="roundRect">
            <a:avLst>
              <a:gd name="adj" fmla="val 16667"/>
            </a:avLst>
          </a:prstGeom>
          <a:noFill/>
          <a:ln w="9525" cap="flat" cmpd="sng">
            <a:solidFill>
              <a:srgbClr val="000000"/>
            </a:solidFill>
            <a:prstDash val="solid"/>
            <a:round/>
            <a:headEnd type="none" w="sm" len="sm"/>
            <a:tailEnd type="none" w="sm" len="sm"/>
          </a:ln>
        </p:spPr>
      </p:pic>
      <p:pic>
        <p:nvPicPr>
          <p:cNvPr id="363" name="Google Shape;363;p2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708800" y="2946900"/>
            <a:ext cx="2280000" cy="2262300"/>
          </a:xfrm>
          <a:prstGeom prst="roundRect">
            <a:avLst>
              <a:gd name="adj" fmla="val 16667"/>
            </a:avLst>
          </a:prstGeom>
          <a:noFill/>
          <a:ln>
            <a:noFill/>
          </a:ln>
        </p:spPr>
      </p:pic>
      <p:pic>
        <p:nvPicPr>
          <p:cNvPr id="364" name="Google Shape;364;p2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228425" y="1893100"/>
            <a:ext cx="1420500" cy="2316600"/>
          </a:xfrm>
          <a:prstGeom prst="roundRect">
            <a:avLst>
              <a:gd name="adj" fmla="val 16667"/>
            </a:avLst>
          </a:prstGeom>
          <a:noFill/>
          <a:ln w="9525" cap="flat" cmpd="sng">
            <a:solidFill>
              <a:schemeClr val="dk2"/>
            </a:solidFill>
            <a:prstDash val="solid"/>
            <a:round/>
            <a:headEnd type="none" w="sm" len="sm"/>
            <a:tailEnd type="none" w="sm" len="sm"/>
          </a:ln>
        </p:spPr>
      </p:pic>
      <p:pic>
        <p:nvPicPr>
          <p:cNvPr id="365" name="Google Shape;365;p2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0" y="3667657"/>
            <a:ext cx="2175000" cy="1455900"/>
          </a:xfrm>
          <a:prstGeom prst="roundRect">
            <a:avLst>
              <a:gd name="adj" fmla="val 16667"/>
            </a:avLst>
          </a:prstGeom>
          <a:noFill/>
          <a:ln w="9525" cap="flat" cmpd="sng">
            <a:solidFill>
              <a:srgbClr val="000000"/>
            </a:solidFill>
            <a:prstDash val="solid"/>
            <a:round/>
            <a:headEnd type="none" w="sm" len="sm"/>
            <a:tailEnd type="none" w="sm" len="sm"/>
          </a:ln>
        </p:spPr>
      </p:pic>
      <p:pic>
        <p:nvPicPr>
          <p:cNvPr id="366" name="Google Shape;366;p2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845600" y="3469475"/>
            <a:ext cx="1596900" cy="2003700"/>
          </a:xfrm>
          <a:prstGeom prst="roundRect">
            <a:avLst>
              <a:gd name="adj" fmla="val 16667"/>
            </a:avLst>
          </a:prstGeom>
          <a:noFill/>
          <a:ln w="9525" cap="flat" cmpd="sng">
            <a:solidFill>
              <a:schemeClr val="dk2"/>
            </a:solidFill>
            <a:prstDash val="solid"/>
            <a:round/>
            <a:headEnd type="none" w="sm" len="sm"/>
            <a:tailEnd type="none" w="sm" len="sm"/>
          </a:ln>
        </p:spPr>
      </p:pic>
      <p:pic>
        <p:nvPicPr>
          <p:cNvPr id="367" name="Google Shape;367;p2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7275475" y="1913450"/>
            <a:ext cx="1730100" cy="2084400"/>
          </a:xfrm>
          <a:prstGeom prst="roundRect">
            <a:avLst>
              <a:gd name="adj" fmla="val 16667"/>
            </a:avLst>
          </a:prstGeom>
          <a:noFill/>
          <a:ln w="9525"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c9d27a2fe1_0_4"/>
          <p:cNvSpPr txBox="1">
            <a:spLocks noGrp="1"/>
          </p:cNvSpPr>
          <p:nvPr>
            <p:ph type="title"/>
          </p:nvPr>
        </p:nvSpPr>
        <p:spPr>
          <a:xfrm>
            <a:off x="286350" y="-105525"/>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Let’s talk Habitat Zones and Plant Communities</a:t>
            </a:r>
            <a:endParaRPr/>
          </a:p>
        </p:txBody>
      </p:sp>
      <p:pic>
        <p:nvPicPr>
          <p:cNvPr id="373" name="Google Shape;373;gc9d27a2fe1_0_4"/>
          <p:cNvPicPr preferRelativeResize="0"/>
          <p:nvPr/>
        </p:nvPicPr>
        <p:blipFill>
          <a:blip r:embed="rId3">
            <a:alphaModFix/>
          </a:blip>
          <a:stretch>
            <a:fillRect/>
          </a:stretch>
        </p:blipFill>
        <p:spPr>
          <a:xfrm>
            <a:off x="87300" y="639325"/>
            <a:ext cx="3426250" cy="2446775"/>
          </a:xfrm>
          <a:prstGeom prst="rect">
            <a:avLst/>
          </a:prstGeom>
          <a:noFill/>
          <a:ln>
            <a:noFill/>
          </a:ln>
        </p:spPr>
      </p:pic>
      <p:pic>
        <p:nvPicPr>
          <p:cNvPr id="374" name="Google Shape;374;gc9d27a2fe1_0_4"/>
          <p:cNvPicPr preferRelativeResize="0"/>
          <p:nvPr/>
        </p:nvPicPr>
        <p:blipFill>
          <a:blip r:embed="rId4">
            <a:alphaModFix/>
          </a:blip>
          <a:stretch>
            <a:fillRect/>
          </a:stretch>
        </p:blipFill>
        <p:spPr>
          <a:xfrm>
            <a:off x="1290575" y="2890500"/>
            <a:ext cx="3163825" cy="2153950"/>
          </a:xfrm>
          <a:prstGeom prst="rect">
            <a:avLst/>
          </a:prstGeom>
          <a:noFill/>
          <a:ln>
            <a:noFill/>
          </a:ln>
        </p:spPr>
      </p:pic>
      <p:pic>
        <p:nvPicPr>
          <p:cNvPr id="375" name="Google Shape;375;gc9d27a2fe1_0_4"/>
          <p:cNvPicPr preferRelativeResize="0"/>
          <p:nvPr/>
        </p:nvPicPr>
        <p:blipFill>
          <a:blip r:embed="rId5">
            <a:alphaModFix/>
          </a:blip>
          <a:stretch>
            <a:fillRect/>
          </a:stretch>
        </p:blipFill>
        <p:spPr>
          <a:xfrm>
            <a:off x="4686300" y="2352675"/>
            <a:ext cx="4343400" cy="2724150"/>
          </a:xfrm>
          <a:prstGeom prst="rect">
            <a:avLst/>
          </a:prstGeom>
          <a:noFill/>
          <a:ln>
            <a:noFill/>
          </a:ln>
        </p:spPr>
      </p:pic>
      <p:pic>
        <p:nvPicPr>
          <p:cNvPr id="376" name="Google Shape;376;gc9d27a2fe1_0_4"/>
          <p:cNvPicPr preferRelativeResize="0"/>
          <p:nvPr/>
        </p:nvPicPr>
        <p:blipFill>
          <a:blip r:embed="rId6">
            <a:alphaModFix/>
          </a:blip>
          <a:stretch>
            <a:fillRect/>
          </a:stretch>
        </p:blipFill>
        <p:spPr>
          <a:xfrm>
            <a:off x="5123525" y="659275"/>
            <a:ext cx="3829976" cy="2231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c9d27a2fe1_0_35"/>
          <p:cNvSpPr txBox="1">
            <a:spLocks noGrp="1"/>
          </p:cNvSpPr>
          <p:nvPr>
            <p:ph type="title"/>
          </p:nvPr>
        </p:nvSpPr>
        <p:spPr>
          <a:xfrm>
            <a:off x="235500" y="-234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Conditions in your yard</a:t>
            </a:r>
            <a:endParaRPr/>
          </a:p>
        </p:txBody>
      </p:sp>
      <p:pic>
        <p:nvPicPr>
          <p:cNvPr id="382" name="Google Shape;382;gc9d27a2fe1_0_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071000"/>
            <a:ext cx="2862227" cy="3772875"/>
          </a:xfrm>
          <a:prstGeom prst="rect">
            <a:avLst/>
          </a:prstGeom>
          <a:noFill/>
          <a:ln>
            <a:noFill/>
          </a:ln>
        </p:spPr>
      </p:pic>
      <p:pic>
        <p:nvPicPr>
          <p:cNvPr id="383" name="Google Shape;383;gc9d27a2fe1_0_3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126309" y="994800"/>
            <a:ext cx="2942789" cy="3920099"/>
          </a:xfrm>
          <a:prstGeom prst="rect">
            <a:avLst/>
          </a:prstGeom>
          <a:noFill/>
          <a:ln>
            <a:noFill/>
          </a:ln>
        </p:spPr>
      </p:pic>
      <p:pic>
        <p:nvPicPr>
          <p:cNvPr id="384" name="Google Shape;384;gc9d27a2fe1_0_3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145300" y="1071000"/>
            <a:ext cx="2862225" cy="381280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c9d27a2fe1_0_43"/>
          <p:cNvSpPr txBox="1">
            <a:spLocks noGrp="1"/>
          </p:cNvSpPr>
          <p:nvPr>
            <p:ph type="title"/>
          </p:nvPr>
        </p:nvSpPr>
        <p:spPr>
          <a:xfrm>
            <a:off x="235500" y="-23400"/>
            <a:ext cx="8571300" cy="94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Plants for your yard</a:t>
            </a:r>
            <a:endParaRPr/>
          </a:p>
        </p:txBody>
      </p:sp>
      <p:sp>
        <p:nvSpPr>
          <p:cNvPr id="390" name="Google Shape;390;gc9d27a2fe1_0_43"/>
          <p:cNvSpPr txBox="1"/>
          <p:nvPr/>
        </p:nvSpPr>
        <p:spPr>
          <a:xfrm>
            <a:off x="119850" y="2813825"/>
            <a:ext cx="9024300" cy="2189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en" sz="2400" b="1">
                <a:latin typeface="Calibri"/>
                <a:ea typeface="Calibri"/>
                <a:cs typeface="Calibri"/>
                <a:sym typeface="Calibri"/>
              </a:rPr>
              <a:t>Choose resilient plants </a:t>
            </a:r>
            <a:endParaRPr sz="2400" b="1">
              <a:latin typeface="Calibri"/>
              <a:ea typeface="Calibri"/>
              <a:cs typeface="Calibri"/>
              <a:sym typeface="Calibri"/>
            </a:endParaRPr>
          </a:p>
          <a:p>
            <a:pPr marL="457200" marR="0" lvl="0" indent="-381000" algn="l" rtl="0">
              <a:lnSpc>
                <a:spcPct val="150000"/>
              </a:lnSpc>
              <a:spcBef>
                <a:spcPts val="0"/>
              </a:spcBef>
              <a:spcAft>
                <a:spcPts val="0"/>
              </a:spcAft>
              <a:buSzPts val="2400"/>
              <a:buFont typeface="Calibri"/>
              <a:buChar char="●"/>
            </a:pPr>
            <a:r>
              <a:rPr lang="en" sz="2400" b="1">
                <a:latin typeface="Calibri"/>
                <a:ea typeface="Calibri"/>
                <a:cs typeface="Calibri"/>
                <a:sym typeface="Calibri"/>
              </a:rPr>
              <a:t>Get them off to a great start </a:t>
            </a:r>
            <a:endParaRPr sz="2400" b="1">
              <a:latin typeface="Calibri"/>
              <a:ea typeface="Calibri"/>
              <a:cs typeface="Calibri"/>
              <a:sym typeface="Calibri"/>
            </a:endParaRPr>
          </a:p>
          <a:p>
            <a:pPr marL="457200" marR="0" lvl="0" indent="-381000" algn="l" rtl="0">
              <a:lnSpc>
                <a:spcPct val="150000"/>
              </a:lnSpc>
              <a:spcBef>
                <a:spcPts val="0"/>
              </a:spcBef>
              <a:spcAft>
                <a:spcPts val="0"/>
              </a:spcAft>
              <a:buSzPts val="2400"/>
              <a:buFont typeface="Calibri"/>
              <a:buChar char="●"/>
            </a:pPr>
            <a:r>
              <a:rPr lang="en" sz="2400" b="1">
                <a:latin typeface="Calibri"/>
                <a:ea typeface="Calibri"/>
                <a:cs typeface="Calibri"/>
                <a:sym typeface="Calibri"/>
              </a:rPr>
              <a:t>Be realistic about the care you will give</a:t>
            </a:r>
            <a:endParaRPr sz="2400" b="1">
              <a:latin typeface="Calibri"/>
              <a:ea typeface="Calibri"/>
              <a:cs typeface="Calibri"/>
              <a:sym typeface="Calibri"/>
            </a:endParaRPr>
          </a:p>
          <a:p>
            <a:pPr marL="0" marR="0" lvl="0" indent="0" algn="l" rtl="0">
              <a:lnSpc>
                <a:spcPct val="150000"/>
              </a:lnSpc>
              <a:spcBef>
                <a:spcPts val="0"/>
              </a:spcBef>
              <a:spcAft>
                <a:spcPts val="0"/>
              </a:spcAft>
              <a:buNone/>
            </a:pPr>
            <a:r>
              <a:rPr lang="en" sz="2400" b="1">
                <a:latin typeface="Calibri"/>
                <a:ea typeface="Calibri"/>
                <a:cs typeface="Calibri"/>
                <a:sym typeface="Calibri"/>
              </a:rPr>
              <a:t>“Right plant, Right place!” </a:t>
            </a:r>
            <a:endParaRPr sz="2400" b="1">
              <a:latin typeface="Calibri"/>
              <a:ea typeface="Calibri"/>
              <a:cs typeface="Calibri"/>
              <a:sym typeface="Calibri"/>
            </a:endParaRPr>
          </a:p>
          <a:p>
            <a:pPr marL="0" marR="0" lvl="0" indent="0" algn="l" rtl="0">
              <a:lnSpc>
                <a:spcPct val="100000"/>
              </a:lnSpc>
              <a:spcBef>
                <a:spcPts val="1800"/>
              </a:spcBef>
              <a:spcAft>
                <a:spcPts val="0"/>
              </a:spcAft>
              <a:buClr>
                <a:srgbClr val="000000"/>
              </a:buClr>
              <a:buSzPts val="1800"/>
              <a:buFont typeface="Arial"/>
              <a:buNone/>
            </a:pP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180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pic>
        <p:nvPicPr>
          <p:cNvPr id="391" name="Google Shape;391;gc9d27a2fe1_0_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9425" y="240425"/>
            <a:ext cx="1841049" cy="2452475"/>
          </a:xfrm>
          <a:prstGeom prst="rect">
            <a:avLst/>
          </a:prstGeom>
          <a:noFill/>
          <a:ln>
            <a:noFill/>
          </a:ln>
        </p:spPr>
      </p:pic>
      <p:pic>
        <p:nvPicPr>
          <p:cNvPr id="392" name="Google Shape;392;gc9d27a2fe1_0_4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93127" y="1922987"/>
            <a:ext cx="2388224" cy="3181350"/>
          </a:xfrm>
          <a:prstGeom prst="rect">
            <a:avLst/>
          </a:prstGeom>
          <a:noFill/>
          <a:ln>
            <a:noFill/>
          </a:ln>
        </p:spPr>
      </p:pic>
      <p:pic>
        <p:nvPicPr>
          <p:cNvPr id="393" name="Google Shape;393;gc9d27a2fe1_0_4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745053" y="140475"/>
            <a:ext cx="2337050" cy="3113176"/>
          </a:xfrm>
          <a:prstGeom prst="rect">
            <a:avLst/>
          </a:prstGeom>
          <a:noFill/>
          <a:ln>
            <a:noFill/>
          </a:ln>
        </p:spPr>
      </p:pic>
      <p:pic>
        <p:nvPicPr>
          <p:cNvPr id="394" name="Google Shape;394;gc9d27a2fe1_0_4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283025" y="719775"/>
            <a:ext cx="1841049" cy="2452484"/>
          </a:xfrm>
          <a:prstGeom prst="rect">
            <a:avLst/>
          </a:prstGeom>
          <a:noFill/>
          <a:ln>
            <a:noFill/>
          </a:ln>
        </p:spPr>
      </p:pic>
      <p:pic>
        <p:nvPicPr>
          <p:cNvPr id="395" name="Google Shape;395;gc9d27a2fe1_0_4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1623875" y="1008900"/>
            <a:ext cx="2501799" cy="18763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c9ddfb2c15_0_0"/>
          <p:cNvSpPr txBox="1">
            <a:spLocks noGrp="1"/>
          </p:cNvSpPr>
          <p:nvPr>
            <p:ph type="title"/>
          </p:nvPr>
        </p:nvSpPr>
        <p:spPr>
          <a:xfrm>
            <a:off x="129700" y="947050"/>
            <a:ext cx="8571300" cy="94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Gardening with native </a:t>
            </a:r>
            <a:endParaRPr/>
          </a:p>
          <a:p>
            <a:pPr marL="0" lvl="0" indent="0" algn="l" rtl="0">
              <a:spcBef>
                <a:spcPts val="0"/>
              </a:spcBef>
              <a:spcAft>
                <a:spcPts val="0"/>
              </a:spcAft>
              <a:buNone/>
            </a:pPr>
            <a:r>
              <a:rPr lang="en"/>
              <a:t>plants and other resources </a:t>
            </a:r>
            <a:endParaRPr/>
          </a:p>
        </p:txBody>
      </p:sp>
      <p:sp>
        <p:nvSpPr>
          <p:cNvPr id="401" name="Google Shape;401;gc9ddfb2c15_0_0"/>
          <p:cNvSpPr txBox="1"/>
          <p:nvPr/>
        </p:nvSpPr>
        <p:spPr>
          <a:xfrm>
            <a:off x="296600" y="2010175"/>
            <a:ext cx="507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hlinkClick r:id="rId3"/>
              </a:rPr>
              <a:t>https://www.portlandoregon.gov/bes/article/40355</a:t>
            </a:r>
            <a:endParaRPr/>
          </a:p>
        </p:txBody>
      </p:sp>
      <p:pic>
        <p:nvPicPr>
          <p:cNvPr id="402" name="Google Shape;402;gc9ddfb2c15_0_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00588" y="119300"/>
            <a:ext cx="3838972" cy="49048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bf62297c80_2_155"/>
          <p:cNvSpPr txBox="1">
            <a:spLocks noGrp="1"/>
          </p:cNvSpPr>
          <p:nvPr>
            <p:ph type="title"/>
          </p:nvPr>
        </p:nvSpPr>
        <p:spPr>
          <a:xfrm>
            <a:off x="218850" y="942800"/>
            <a:ext cx="4045200" cy="3419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3600"/>
              <a:t>Breakout Rooms - 20 Minutes</a:t>
            </a:r>
            <a:endParaRPr sz="3600"/>
          </a:p>
          <a:p>
            <a:pPr marL="0" lvl="0" indent="0" algn="ctr" rtl="0">
              <a:spcBef>
                <a:spcPts val="0"/>
              </a:spcBef>
              <a:spcAft>
                <a:spcPts val="0"/>
              </a:spcAft>
              <a:buNone/>
            </a:pPr>
            <a:endParaRPr sz="3600"/>
          </a:p>
          <a:p>
            <a:pPr marL="0" lvl="0" indent="0" algn="ctr" rtl="0">
              <a:spcBef>
                <a:spcPts val="0"/>
              </a:spcBef>
              <a:spcAft>
                <a:spcPts val="0"/>
              </a:spcAft>
              <a:buNone/>
            </a:pPr>
            <a:r>
              <a:rPr lang="en" sz="2500"/>
              <a:t>*Please choose one person to share a key takeaway from the activity or ask a question on behalf of your group.</a:t>
            </a:r>
            <a:endParaRPr sz="2500"/>
          </a:p>
          <a:p>
            <a:pPr marL="0" lvl="0" indent="0" algn="ctr" rtl="0">
              <a:spcBef>
                <a:spcPts val="0"/>
              </a:spcBef>
              <a:spcAft>
                <a:spcPts val="0"/>
              </a:spcAft>
              <a:buNone/>
            </a:pPr>
            <a:r>
              <a:rPr lang="en" sz="2500">
                <a:solidFill>
                  <a:srgbClr val="000000"/>
                </a:solidFill>
              </a:rPr>
              <a:t>Remember your Group Number!</a:t>
            </a:r>
            <a:endParaRPr sz="2500">
              <a:solidFill>
                <a:srgbClr val="000000"/>
              </a:solidFill>
            </a:endParaRPr>
          </a:p>
        </p:txBody>
      </p:sp>
      <p:sp>
        <p:nvSpPr>
          <p:cNvPr id="89" name="Google Shape;89;gbf62297c80_2_155"/>
          <p:cNvSpPr txBox="1">
            <a:spLocks noGrp="1"/>
          </p:cNvSpPr>
          <p:nvPr>
            <p:ph type="body" idx="2"/>
          </p:nvPr>
        </p:nvSpPr>
        <p:spPr>
          <a:xfrm>
            <a:off x="4884550" y="635050"/>
            <a:ext cx="3837000" cy="4105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600">
                <a:solidFill>
                  <a:srgbClr val="FFFFFF"/>
                </a:solidFill>
              </a:rPr>
              <a:t>Share: </a:t>
            </a:r>
            <a:endParaRPr sz="2600">
              <a:solidFill>
                <a:srgbClr val="FFFFFF"/>
              </a:solidFill>
            </a:endParaRPr>
          </a:p>
          <a:p>
            <a:pPr marL="0" lvl="0" indent="0" algn="l" rtl="0">
              <a:lnSpc>
                <a:spcPct val="100000"/>
              </a:lnSpc>
              <a:spcBef>
                <a:spcPts val="0"/>
              </a:spcBef>
              <a:spcAft>
                <a:spcPts val="0"/>
              </a:spcAft>
              <a:buNone/>
            </a:pPr>
            <a:endParaRPr sz="2600">
              <a:solidFill>
                <a:srgbClr val="FFFFFF"/>
              </a:solidFill>
            </a:endParaRPr>
          </a:p>
          <a:p>
            <a:pPr marL="457200" lvl="0" indent="-374650" algn="l" rtl="0">
              <a:lnSpc>
                <a:spcPct val="100000"/>
              </a:lnSpc>
              <a:spcBef>
                <a:spcPts val="0"/>
              </a:spcBef>
              <a:spcAft>
                <a:spcPts val="0"/>
              </a:spcAft>
              <a:buClr>
                <a:srgbClr val="FFFFFF"/>
              </a:buClr>
              <a:buSzPts val="2300"/>
              <a:buFont typeface="Open Sans"/>
              <a:buChar char="●"/>
            </a:pPr>
            <a:r>
              <a:rPr lang="en" sz="2300">
                <a:solidFill>
                  <a:srgbClr val="FFFFFF"/>
                </a:solidFill>
              </a:rPr>
              <a:t>Name</a:t>
            </a:r>
            <a:endParaRPr sz="2300">
              <a:solidFill>
                <a:srgbClr val="FFFFFF"/>
              </a:solidFill>
            </a:endParaRPr>
          </a:p>
          <a:p>
            <a:pPr marL="457200" lvl="0" indent="-374650" algn="l" rtl="0">
              <a:lnSpc>
                <a:spcPct val="100000"/>
              </a:lnSpc>
              <a:spcBef>
                <a:spcPts val="0"/>
              </a:spcBef>
              <a:spcAft>
                <a:spcPts val="0"/>
              </a:spcAft>
              <a:buClr>
                <a:srgbClr val="FFFFFF"/>
              </a:buClr>
              <a:buSzPts val="2300"/>
              <a:buFont typeface="Open Sans"/>
              <a:buChar char="●"/>
            </a:pPr>
            <a:r>
              <a:rPr lang="en" sz="2300">
                <a:solidFill>
                  <a:srgbClr val="FFFFFF"/>
                </a:solidFill>
              </a:rPr>
              <a:t>Where you’re located</a:t>
            </a:r>
            <a:endParaRPr sz="2300">
              <a:solidFill>
                <a:srgbClr val="FFFFFF"/>
              </a:solidFill>
            </a:endParaRPr>
          </a:p>
          <a:p>
            <a:pPr marL="457200" lvl="0" indent="-374650" algn="l" rtl="0">
              <a:lnSpc>
                <a:spcPct val="100000"/>
              </a:lnSpc>
              <a:spcBef>
                <a:spcPts val="0"/>
              </a:spcBef>
              <a:spcAft>
                <a:spcPts val="0"/>
              </a:spcAft>
              <a:buClr>
                <a:srgbClr val="FFFFFF"/>
              </a:buClr>
              <a:buSzPts val="2300"/>
              <a:buFont typeface="Open Sans"/>
              <a:buChar char="●"/>
            </a:pPr>
            <a:r>
              <a:rPr lang="en" sz="2300">
                <a:solidFill>
                  <a:srgbClr val="FFFFFF"/>
                </a:solidFill>
              </a:rPr>
              <a:t>Give an overview of the map that you created (can hold up image or share screen) and what you discovered</a:t>
            </a:r>
            <a:endParaRPr sz="2300">
              <a:solidFill>
                <a:srgbClr val="FFFFFF"/>
              </a:solidFill>
            </a:endParaRPr>
          </a:p>
          <a:p>
            <a:pPr marL="457200" lvl="0" indent="-374650" algn="l" rtl="0">
              <a:lnSpc>
                <a:spcPct val="100000"/>
              </a:lnSpc>
              <a:spcBef>
                <a:spcPts val="0"/>
              </a:spcBef>
              <a:spcAft>
                <a:spcPts val="0"/>
              </a:spcAft>
              <a:buClr>
                <a:srgbClr val="FFFFFF"/>
              </a:buClr>
              <a:buSzPts val="2300"/>
              <a:buFont typeface="Open Sans"/>
              <a:buChar char="●"/>
            </a:pPr>
            <a:r>
              <a:rPr lang="en" sz="2300">
                <a:solidFill>
                  <a:srgbClr val="FFFFFF"/>
                </a:solidFill>
              </a:rPr>
              <a:t>Did anything surprise you? (i.e. an area of improvement you didn’t realize) </a:t>
            </a:r>
            <a:endParaRPr sz="2300">
              <a:solidFill>
                <a:srgbClr val="FFFFFF"/>
              </a:solidFill>
            </a:endParaRPr>
          </a:p>
          <a:p>
            <a:pPr marL="457200" lvl="0" indent="0" algn="l" rtl="0">
              <a:lnSpc>
                <a:spcPct val="100000"/>
              </a:lnSpc>
              <a:spcBef>
                <a:spcPts val="0"/>
              </a:spcBef>
              <a:spcAft>
                <a:spcPts val="0"/>
              </a:spcAft>
              <a:buNone/>
            </a:pPr>
            <a:endParaRPr sz="2300">
              <a:solidFill>
                <a:srgbClr val="FFFFFF"/>
              </a:solidFill>
            </a:endParaRPr>
          </a:p>
          <a:p>
            <a:pPr marL="0" lvl="0" indent="0" algn="l" rtl="0">
              <a:lnSpc>
                <a:spcPct val="115000"/>
              </a:lnSpc>
              <a:spcBef>
                <a:spcPts val="200"/>
              </a:spcBef>
              <a:spcAft>
                <a:spcPts val="1600"/>
              </a:spcAft>
              <a:buSzPts val="1400"/>
              <a:buNone/>
            </a:pPr>
            <a:endParaRPr sz="15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5"/>
          <p:cNvPicPr preferRelativeResize="0"/>
          <p:nvPr/>
        </p:nvPicPr>
        <p:blipFill rotWithShape="1">
          <a:blip r:embed="rId3">
            <a:alphaModFix/>
          </a:blip>
          <a:srcRect/>
          <a:stretch/>
        </p:blipFill>
        <p:spPr>
          <a:xfrm>
            <a:off x="111975" y="1214075"/>
            <a:ext cx="3216425" cy="3216425"/>
          </a:xfrm>
          <a:prstGeom prst="rect">
            <a:avLst/>
          </a:prstGeom>
          <a:noFill/>
          <a:ln>
            <a:noFill/>
          </a:ln>
        </p:spPr>
      </p:pic>
      <p:sp>
        <p:nvSpPr>
          <p:cNvPr id="408" name="Google Shape;408;p25"/>
          <p:cNvSpPr txBox="1"/>
          <p:nvPr/>
        </p:nvSpPr>
        <p:spPr>
          <a:xfrm>
            <a:off x="3404050" y="662675"/>
            <a:ext cx="5564400" cy="45525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a:t>How it works: </a:t>
            </a:r>
            <a:endParaRPr sz="1800" b="1"/>
          </a:p>
          <a:p>
            <a:pPr marL="457200" lvl="0" indent="-342900" algn="l" rtl="0">
              <a:lnSpc>
                <a:spcPct val="150000"/>
              </a:lnSpc>
              <a:spcBef>
                <a:spcPts val="0"/>
              </a:spcBef>
              <a:spcAft>
                <a:spcPts val="0"/>
              </a:spcAft>
              <a:buSzPts val="1800"/>
              <a:buAutoNum type="arabicPeriod"/>
            </a:pPr>
            <a:r>
              <a:rPr lang="en" sz="1800"/>
              <a:t>Sign-up ($35)</a:t>
            </a:r>
            <a:endParaRPr sz="1800"/>
          </a:p>
          <a:p>
            <a:pPr marL="457200" lvl="0" indent="-342900" algn="l" rtl="0">
              <a:lnSpc>
                <a:spcPct val="150000"/>
              </a:lnSpc>
              <a:spcBef>
                <a:spcPts val="0"/>
              </a:spcBef>
              <a:spcAft>
                <a:spcPts val="0"/>
              </a:spcAft>
              <a:buSzPts val="1800"/>
              <a:buAutoNum type="arabicPeriod"/>
            </a:pPr>
            <a:r>
              <a:rPr lang="en" sz="1800"/>
              <a:t>Initial technician visit (1 hour)</a:t>
            </a:r>
            <a:endParaRPr sz="1800"/>
          </a:p>
          <a:p>
            <a:pPr marL="457200" lvl="0" indent="-342900" algn="l" rtl="0">
              <a:lnSpc>
                <a:spcPct val="150000"/>
              </a:lnSpc>
              <a:spcBef>
                <a:spcPts val="0"/>
              </a:spcBef>
              <a:spcAft>
                <a:spcPts val="0"/>
              </a:spcAft>
              <a:buSzPts val="1800"/>
              <a:buAutoNum type="arabicPeriod"/>
            </a:pPr>
            <a:r>
              <a:rPr lang="en" sz="1800"/>
              <a:t>Receive resources and coupons</a:t>
            </a:r>
            <a:endParaRPr sz="1800"/>
          </a:p>
          <a:p>
            <a:pPr marL="457200" lvl="0" indent="-342900" algn="l" rtl="0">
              <a:lnSpc>
                <a:spcPct val="150000"/>
              </a:lnSpc>
              <a:spcBef>
                <a:spcPts val="0"/>
              </a:spcBef>
              <a:spcAft>
                <a:spcPts val="0"/>
              </a:spcAft>
              <a:buSzPts val="1800"/>
              <a:buAutoNum type="arabicPeriod"/>
            </a:pPr>
            <a:r>
              <a:rPr lang="en" sz="1800"/>
              <a:t>Customized site report</a:t>
            </a:r>
            <a:endParaRPr sz="1800"/>
          </a:p>
          <a:p>
            <a:pPr marL="457200" lvl="0" indent="-342900" algn="l" rtl="0">
              <a:lnSpc>
                <a:spcPct val="150000"/>
              </a:lnSpc>
              <a:spcBef>
                <a:spcPts val="0"/>
              </a:spcBef>
              <a:spcAft>
                <a:spcPts val="0"/>
              </a:spcAft>
              <a:buSzPts val="1800"/>
              <a:buAutoNum type="arabicPeriod"/>
            </a:pPr>
            <a:r>
              <a:rPr lang="en" sz="1800"/>
              <a:t>Dig in! (5 criteria)</a:t>
            </a:r>
            <a:endParaRPr sz="1800"/>
          </a:p>
          <a:p>
            <a:pPr marL="457200" lvl="0" indent="-342900" algn="l" rtl="0">
              <a:lnSpc>
                <a:spcPct val="150000"/>
              </a:lnSpc>
              <a:spcBef>
                <a:spcPts val="0"/>
              </a:spcBef>
              <a:spcAft>
                <a:spcPts val="0"/>
              </a:spcAft>
              <a:buSzPts val="1800"/>
              <a:buAutoNum type="arabicPeriod"/>
            </a:pPr>
            <a:r>
              <a:rPr lang="en" sz="1800"/>
              <a:t>“Ready to certify!” visit</a:t>
            </a:r>
            <a:endParaRPr sz="1800"/>
          </a:p>
          <a:p>
            <a:pPr marL="457200" lvl="0" indent="-342900" algn="l" rtl="0">
              <a:lnSpc>
                <a:spcPct val="150000"/>
              </a:lnSpc>
              <a:spcBef>
                <a:spcPts val="0"/>
              </a:spcBef>
              <a:spcAft>
                <a:spcPts val="0"/>
              </a:spcAft>
              <a:buSzPts val="1800"/>
              <a:buAutoNum type="arabicPeriod"/>
            </a:pPr>
            <a:r>
              <a:rPr lang="en" sz="1800"/>
              <a:t>Certification sign, recognition and “benefits”</a:t>
            </a:r>
            <a:endParaRPr sz="1800"/>
          </a:p>
          <a:p>
            <a:pPr marL="457200" lvl="0" indent="-342900" algn="l" rtl="0">
              <a:lnSpc>
                <a:spcPct val="150000"/>
              </a:lnSpc>
              <a:spcBef>
                <a:spcPts val="0"/>
              </a:spcBef>
              <a:spcAft>
                <a:spcPts val="0"/>
              </a:spcAft>
              <a:buSzPts val="1800"/>
              <a:buAutoNum type="arabicPeriod"/>
            </a:pPr>
            <a:r>
              <a:rPr lang="en" sz="1800"/>
              <a:t>Upgrades (as needed) /renewals (3+ years)</a:t>
            </a:r>
            <a:endParaRPr sz="1800"/>
          </a:p>
          <a:p>
            <a:pPr marL="0" marR="0" lvl="0" indent="0" algn="l" rtl="0">
              <a:lnSpc>
                <a:spcPct val="115000"/>
              </a:lnSpc>
              <a:spcBef>
                <a:spcPts val="0"/>
              </a:spcBef>
              <a:spcAft>
                <a:spcPts val="0"/>
              </a:spcAft>
              <a:buNone/>
            </a:pPr>
            <a:r>
              <a:rPr lang="en" sz="1600" b="0" i="1" u="none" strike="noStrike" cap="none">
                <a:solidFill>
                  <a:srgbClr val="000000"/>
                </a:solidFill>
                <a:latin typeface="Arial"/>
                <a:ea typeface="Arial"/>
                <a:cs typeface="Arial"/>
                <a:sym typeface="Arial"/>
              </a:rPr>
              <a:t>Since 2009, over </a:t>
            </a:r>
            <a:r>
              <a:rPr lang="en" sz="1600" i="1"/>
              <a:t>74</a:t>
            </a:r>
            <a:r>
              <a:rPr lang="en" sz="1600" b="0" i="1" u="none" strike="noStrike" cap="none">
                <a:solidFill>
                  <a:srgbClr val="000000"/>
                </a:solidFill>
                <a:latin typeface="Arial"/>
                <a:ea typeface="Arial"/>
                <a:cs typeface="Arial"/>
                <a:sym typeface="Arial"/>
              </a:rPr>
              <a:t>00 people have enrolled to enhance their yards. This represents over 1</a:t>
            </a:r>
            <a:r>
              <a:rPr lang="en" sz="1600" i="1"/>
              <a:t>8</a:t>
            </a:r>
            <a:r>
              <a:rPr lang="en" sz="1600" b="0" i="1" u="none" strike="noStrike" cap="none">
                <a:solidFill>
                  <a:srgbClr val="000000"/>
                </a:solidFill>
                <a:latin typeface="Arial"/>
                <a:ea typeface="Arial"/>
                <a:cs typeface="Arial"/>
                <a:sym typeface="Arial"/>
              </a:rPr>
              <a:t>00 acres in 4 counties, an</a:t>
            </a:r>
            <a:r>
              <a:rPr lang="en" sz="1600" i="1"/>
              <a:t>d over 115,000 native plants planted!</a:t>
            </a:r>
            <a:r>
              <a:rPr lang="en" sz="1600" b="0" i="1" u="none" strike="noStrike" cap="none">
                <a:solidFill>
                  <a:srgbClr val="000000"/>
                </a:solidFill>
                <a:latin typeface="Arial"/>
                <a:ea typeface="Arial"/>
                <a:cs typeface="Arial"/>
                <a:sym typeface="Arial"/>
              </a:rPr>
              <a:t> </a:t>
            </a:r>
            <a:endParaRPr sz="1600" b="0" i="1" u="none" strike="noStrike" cap="none">
              <a:solidFill>
                <a:srgbClr val="000000"/>
              </a:solidFill>
              <a:latin typeface="Arial"/>
              <a:ea typeface="Arial"/>
              <a:cs typeface="Arial"/>
              <a:sym typeface="Arial"/>
            </a:endParaRPr>
          </a:p>
        </p:txBody>
      </p:sp>
      <p:sp>
        <p:nvSpPr>
          <p:cNvPr id="409" name="Google Shape;409;p25"/>
          <p:cNvSpPr txBox="1"/>
          <p:nvPr/>
        </p:nvSpPr>
        <p:spPr>
          <a:xfrm>
            <a:off x="961375" y="62100"/>
            <a:ext cx="8979900" cy="10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a:t>B</a:t>
            </a:r>
            <a:r>
              <a:rPr lang="en" sz="3000" b="1" i="0" u="none" strike="noStrike" cap="none">
                <a:solidFill>
                  <a:srgbClr val="000000"/>
                </a:solidFill>
                <a:latin typeface="Arial"/>
                <a:ea typeface="Arial"/>
                <a:cs typeface="Arial"/>
                <a:sym typeface="Arial"/>
              </a:rPr>
              <a:t>ackyard Habitat Certification Program</a:t>
            </a:r>
            <a:endParaRPr sz="3000" b="1"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37700" y="907875"/>
            <a:ext cx="4538822" cy="3025897"/>
          </a:xfrm>
          <a:prstGeom prst="rect">
            <a:avLst/>
          </a:prstGeom>
          <a:noFill/>
          <a:ln>
            <a:noFill/>
          </a:ln>
        </p:spPr>
      </p:pic>
      <p:sp>
        <p:nvSpPr>
          <p:cNvPr id="415" name="Google Shape;415;p26"/>
          <p:cNvSpPr txBox="1">
            <a:spLocks noGrp="1"/>
          </p:cNvSpPr>
          <p:nvPr>
            <p:ph type="title"/>
          </p:nvPr>
        </p:nvSpPr>
        <p:spPr>
          <a:xfrm>
            <a:off x="91950" y="67325"/>
            <a:ext cx="8476800" cy="8100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 sz="3900"/>
              <a:t>National Wildlife Federation</a:t>
            </a:r>
            <a:endParaRPr sz="3900"/>
          </a:p>
          <a:p>
            <a:pPr marL="0" lvl="0" indent="0" algn="ctr" rtl="0">
              <a:lnSpc>
                <a:spcPct val="100000"/>
              </a:lnSpc>
              <a:spcBef>
                <a:spcPts val="0"/>
              </a:spcBef>
              <a:spcAft>
                <a:spcPts val="0"/>
              </a:spcAft>
              <a:buSzPts val="3600"/>
              <a:buNone/>
            </a:pPr>
            <a:endParaRPr/>
          </a:p>
        </p:txBody>
      </p:sp>
      <p:pic>
        <p:nvPicPr>
          <p:cNvPr id="416" name="Google Shape;416;p26"/>
          <p:cNvPicPr preferRelativeResize="0"/>
          <p:nvPr/>
        </p:nvPicPr>
        <p:blipFill rotWithShape="1">
          <a:blip r:embed="rId4">
            <a:alphaModFix/>
          </a:blip>
          <a:srcRect/>
          <a:stretch/>
        </p:blipFill>
        <p:spPr>
          <a:xfrm>
            <a:off x="918100" y="982600"/>
            <a:ext cx="2103562" cy="2951175"/>
          </a:xfrm>
          <a:prstGeom prst="rect">
            <a:avLst/>
          </a:prstGeom>
          <a:noFill/>
          <a:ln>
            <a:noFill/>
          </a:ln>
        </p:spPr>
      </p:pic>
      <p:sp>
        <p:nvSpPr>
          <p:cNvPr id="417" name="Google Shape;417;p26"/>
          <p:cNvSpPr txBox="1"/>
          <p:nvPr/>
        </p:nvSpPr>
        <p:spPr>
          <a:xfrm>
            <a:off x="4467575" y="3811913"/>
            <a:ext cx="4216500" cy="1030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900"/>
              </a:spcBef>
              <a:spcAft>
                <a:spcPts val="0"/>
              </a:spcAft>
              <a:buClr>
                <a:srgbClr val="000000"/>
              </a:buClr>
              <a:buSzPts val="1200"/>
              <a:buFont typeface="Arial"/>
              <a:buNone/>
            </a:pPr>
            <a:r>
              <a:rPr lang="en" sz="1200" b="1" i="0" u="none" strike="noStrike" cap="none">
                <a:solidFill>
                  <a:srgbClr val="339966"/>
                </a:solidFill>
                <a:latin typeface="Arial"/>
                <a:ea typeface="Arial"/>
                <a:cs typeface="Arial"/>
                <a:sym typeface="Arial"/>
              </a:rPr>
              <a:t> </a:t>
            </a:r>
            <a:r>
              <a:rPr lang="en" sz="1800" b="1" i="0" u="none" strike="noStrike" cap="none">
                <a:solidFill>
                  <a:srgbClr val="000000"/>
                </a:solidFill>
                <a:latin typeface="Calibri"/>
                <a:ea typeface="Calibri"/>
                <a:cs typeface="Calibri"/>
                <a:sym typeface="Calibri"/>
              </a:rPr>
              <a:t>Two main goals for over </a:t>
            </a:r>
            <a:r>
              <a:rPr lang="en" sz="1800" b="1">
                <a:latin typeface="Calibri"/>
                <a:ea typeface="Calibri"/>
                <a:cs typeface="Calibri"/>
                <a:sym typeface="Calibri"/>
              </a:rPr>
              <a:t>50</a:t>
            </a:r>
            <a:r>
              <a:rPr lang="en" sz="1800" b="1" i="0" u="none" strike="noStrike" cap="none">
                <a:solidFill>
                  <a:srgbClr val="000000"/>
                </a:solidFill>
                <a:latin typeface="Calibri"/>
                <a:ea typeface="Calibri"/>
                <a:cs typeface="Calibri"/>
                <a:sym typeface="Calibri"/>
              </a:rPr>
              <a:t> years:</a:t>
            </a:r>
            <a:endParaRPr sz="1800" b="1" i="0" u="none" strike="noStrike" cap="none">
              <a:solidFill>
                <a:srgbClr val="000000"/>
              </a:solidFill>
              <a:latin typeface="Calibri"/>
              <a:ea typeface="Calibri"/>
              <a:cs typeface="Calibri"/>
              <a:sym typeface="Calibri"/>
            </a:endParaRPr>
          </a:p>
          <a:p>
            <a:pPr marL="457200" marR="0" lvl="0" indent="-342900" algn="l" rtl="0">
              <a:lnSpc>
                <a:spcPct val="90000"/>
              </a:lnSpc>
              <a:spcBef>
                <a:spcPts val="90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Help wildlife!</a:t>
            </a:r>
            <a:endParaRPr sz="1800" b="0" i="0" u="none" strike="noStrike" cap="none">
              <a:solidFill>
                <a:srgbClr val="000000"/>
              </a:solidFill>
              <a:latin typeface="Calibri"/>
              <a:ea typeface="Calibri"/>
              <a:cs typeface="Calibri"/>
              <a:sym typeface="Calibri"/>
            </a:endParaRPr>
          </a:p>
          <a:p>
            <a:pPr marL="457200" marR="0" lvl="0" indent="-342900" algn="l" rtl="0">
              <a:lnSpc>
                <a:spcPct val="9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Help people!</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78575" y="1583075"/>
            <a:ext cx="2781199" cy="2289325"/>
          </a:xfrm>
          <a:prstGeom prst="rect">
            <a:avLst/>
          </a:prstGeom>
          <a:noFill/>
          <a:ln>
            <a:noFill/>
          </a:ln>
        </p:spPr>
      </p:pic>
      <p:sp>
        <p:nvSpPr>
          <p:cNvPr id="423" name="Google Shape;423;p27"/>
          <p:cNvSpPr txBox="1">
            <a:spLocks noGrp="1"/>
          </p:cNvSpPr>
          <p:nvPr>
            <p:ph type="title"/>
          </p:nvPr>
        </p:nvSpPr>
        <p:spPr>
          <a:xfrm>
            <a:off x="311700" y="335150"/>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Certified Wildlife Habitats </a:t>
            </a:r>
            <a:endParaRPr/>
          </a:p>
        </p:txBody>
      </p:sp>
      <p:sp>
        <p:nvSpPr>
          <p:cNvPr id="424" name="Google Shape;424;p27"/>
          <p:cNvSpPr txBox="1">
            <a:spLocks noGrp="1"/>
          </p:cNvSpPr>
          <p:nvPr>
            <p:ph type="body" idx="1"/>
          </p:nvPr>
        </p:nvSpPr>
        <p:spPr>
          <a:xfrm>
            <a:off x="339175" y="1152588"/>
            <a:ext cx="8520600" cy="330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solidFill>
                  <a:srgbClr val="000000"/>
                </a:solidFill>
              </a:rPr>
              <a:t>What can be certified? Anywhere in Oregon or US!</a:t>
            </a:r>
            <a:endParaRPr>
              <a:solidFill>
                <a:srgbClr val="000000"/>
              </a:solidFill>
            </a:endParaRPr>
          </a:p>
        </p:txBody>
      </p:sp>
      <p:sp>
        <p:nvSpPr>
          <p:cNvPr id="425" name="Google Shape;425;p27"/>
          <p:cNvSpPr txBox="1"/>
          <p:nvPr/>
        </p:nvSpPr>
        <p:spPr>
          <a:xfrm>
            <a:off x="425775" y="1446325"/>
            <a:ext cx="3227400" cy="2898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90000"/>
              </a:lnSpc>
              <a:spcBef>
                <a:spcPts val="90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Yards</a:t>
            </a:r>
            <a:endParaRPr sz="1800" b="0" i="0" u="none" strike="noStrike" cap="none">
              <a:solidFill>
                <a:srgbClr val="000000"/>
              </a:solidFill>
              <a:latin typeface="Calibri"/>
              <a:ea typeface="Calibri"/>
              <a:cs typeface="Calibri"/>
              <a:sym typeface="Calibri"/>
            </a:endParaRPr>
          </a:p>
          <a:p>
            <a:pPr marL="457200" marR="0" lvl="0" indent="-342900" algn="l" rtl="0">
              <a:lnSpc>
                <a:spcPct val="90000"/>
              </a:lnSpc>
              <a:spcBef>
                <a:spcPts val="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Balconies</a:t>
            </a:r>
            <a:endParaRPr sz="1800" b="0" i="0" u="none" strike="noStrike" cap="none">
              <a:solidFill>
                <a:srgbClr val="000000"/>
              </a:solidFill>
              <a:latin typeface="Calibri"/>
              <a:ea typeface="Calibri"/>
              <a:cs typeface="Calibri"/>
              <a:sym typeface="Calibri"/>
            </a:endParaRPr>
          </a:p>
          <a:p>
            <a:pPr marL="457200" marR="0" lvl="0" indent="-342900" algn="l" rtl="0">
              <a:lnSpc>
                <a:spcPct val="90000"/>
              </a:lnSpc>
              <a:spcBef>
                <a:spcPts val="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K-12 Schools</a:t>
            </a:r>
            <a:endParaRPr sz="1800" b="0" i="0" u="none" strike="noStrike" cap="none">
              <a:solidFill>
                <a:srgbClr val="000000"/>
              </a:solidFill>
              <a:latin typeface="Calibri"/>
              <a:ea typeface="Calibri"/>
              <a:cs typeface="Calibri"/>
              <a:sym typeface="Calibri"/>
            </a:endParaRPr>
          </a:p>
          <a:p>
            <a:pPr marL="457200" marR="0" lvl="0" indent="-342900" algn="l" rtl="0">
              <a:lnSpc>
                <a:spcPct val="90000"/>
              </a:lnSpc>
              <a:spcBef>
                <a:spcPts val="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Businesses</a:t>
            </a:r>
            <a:endParaRPr sz="1800" b="0" i="0" u="none" strike="noStrike" cap="none">
              <a:solidFill>
                <a:srgbClr val="000000"/>
              </a:solidFill>
              <a:latin typeface="Calibri"/>
              <a:ea typeface="Calibri"/>
              <a:cs typeface="Calibri"/>
              <a:sym typeface="Calibri"/>
            </a:endParaRPr>
          </a:p>
          <a:p>
            <a:pPr marL="457200" marR="0" lvl="0" indent="-342900" algn="l" rtl="0">
              <a:lnSpc>
                <a:spcPct val="90000"/>
              </a:lnSpc>
              <a:spcBef>
                <a:spcPts val="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City Spaces</a:t>
            </a:r>
            <a:endParaRPr sz="1800" b="0" i="0" u="none" strike="noStrike" cap="none">
              <a:solidFill>
                <a:srgbClr val="000000"/>
              </a:solidFill>
              <a:latin typeface="Calibri"/>
              <a:ea typeface="Calibri"/>
              <a:cs typeface="Calibri"/>
              <a:sym typeface="Calibri"/>
            </a:endParaRPr>
          </a:p>
          <a:p>
            <a:pPr marL="457200" marR="0" lvl="0" indent="-342900" algn="l" rtl="0">
              <a:lnSpc>
                <a:spcPct val="90000"/>
              </a:lnSpc>
              <a:spcBef>
                <a:spcPts val="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Farms</a:t>
            </a:r>
            <a:endParaRPr sz="1800" b="0" i="0" u="none" strike="noStrike" cap="none">
              <a:solidFill>
                <a:srgbClr val="000000"/>
              </a:solidFill>
              <a:latin typeface="Calibri"/>
              <a:ea typeface="Calibri"/>
              <a:cs typeface="Calibri"/>
              <a:sym typeface="Calibri"/>
            </a:endParaRPr>
          </a:p>
          <a:p>
            <a:pPr marL="457200" marR="0" lvl="0" indent="-342900" algn="l" rtl="0">
              <a:lnSpc>
                <a:spcPct val="90000"/>
              </a:lnSpc>
              <a:spcBef>
                <a:spcPts val="0"/>
              </a:spcBef>
              <a:spcAft>
                <a:spcPts val="0"/>
              </a:spcAft>
              <a:buClr>
                <a:srgbClr val="000000"/>
              </a:buClr>
              <a:buSzPts val="1800"/>
              <a:buFont typeface="Arial"/>
              <a:buChar char="●"/>
            </a:pPr>
            <a:r>
              <a:rPr lang="en" sz="1800" b="0" i="0" u="none" strike="noStrike" cap="none">
                <a:solidFill>
                  <a:srgbClr val="000000"/>
                </a:solidFill>
                <a:latin typeface="Calibri"/>
                <a:ea typeface="Calibri"/>
                <a:cs typeface="Calibri"/>
                <a:sym typeface="Calibri"/>
              </a:rPr>
              <a:t>Places of Worship</a:t>
            </a:r>
            <a:endParaRPr sz="1800" b="0" i="0" u="none" strike="noStrike" cap="none">
              <a:solidFill>
                <a:srgbClr val="000000"/>
              </a:solidFill>
              <a:latin typeface="Arial"/>
              <a:ea typeface="Arial"/>
              <a:cs typeface="Arial"/>
              <a:sym typeface="Arial"/>
            </a:endParaRPr>
          </a:p>
        </p:txBody>
      </p:sp>
      <p:sp>
        <p:nvSpPr>
          <p:cNvPr id="426" name="Google Shape;426;p27"/>
          <p:cNvSpPr txBox="1"/>
          <p:nvPr/>
        </p:nvSpPr>
        <p:spPr>
          <a:xfrm>
            <a:off x="3066050" y="1598725"/>
            <a:ext cx="3180600" cy="3027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a:solidFill>
                  <a:srgbClr val="000000"/>
                </a:solidFill>
                <a:latin typeface="Calibri"/>
                <a:ea typeface="Calibri"/>
                <a:cs typeface="Calibri"/>
                <a:sym typeface="Calibri"/>
              </a:rPr>
              <a:t>Nature Centers</a:t>
            </a:r>
            <a:endParaRPr sz="1800" b="0" i="0" u="none" strike="noStrike" cap="none">
              <a:solidFill>
                <a:srgbClr val="000000"/>
              </a:solidFill>
              <a:latin typeface="Calibri"/>
              <a:ea typeface="Calibri"/>
              <a:cs typeface="Calibri"/>
              <a:sym typeface="Calibri"/>
            </a:endParaRP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a:solidFill>
                  <a:srgbClr val="000000"/>
                </a:solidFill>
                <a:latin typeface="Calibri"/>
                <a:ea typeface="Calibri"/>
                <a:cs typeface="Calibri"/>
                <a:sym typeface="Calibri"/>
              </a:rPr>
              <a:t>Museums</a:t>
            </a:r>
            <a:endParaRPr sz="1800" b="0" i="0" u="none" strike="noStrike" cap="none">
              <a:solidFill>
                <a:srgbClr val="000000"/>
              </a:solidFill>
              <a:latin typeface="Calibri"/>
              <a:ea typeface="Calibri"/>
              <a:cs typeface="Calibri"/>
              <a:sym typeface="Calibri"/>
            </a:endParaRP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a:solidFill>
                  <a:srgbClr val="000000"/>
                </a:solidFill>
                <a:latin typeface="Calibri"/>
                <a:ea typeface="Calibri"/>
                <a:cs typeface="Calibri"/>
                <a:sym typeface="Calibri"/>
              </a:rPr>
              <a:t>Community Gardens</a:t>
            </a:r>
            <a:endParaRPr sz="1800" b="0" i="0" u="none" strike="noStrike" cap="none">
              <a:solidFill>
                <a:srgbClr val="000000"/>
              </a:solidFill>
              <a:latin typeface="Calibri"/>
              <a:ea typeface="Calibri"/>
              <a:cs typeface="Calibri"/>
              <a:sym typeface="Calibri"/>
            </a:endParaRP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a:solidFill>
                  <a:srgbClr val="000000"/>
                </a:solidFill>
                <a:latin typeface="Calibri"/>
                <a:ea typeface="Calibri"/>
                <a:cs typeface="Calibri"/>
                <a:sym typeface="Calibri"/>
              </a:rPr>
              <a:t>Parks/Forests/Refuges</a:t>
            </a:r>
            <a:endParaRPr sz="1800" b="0" i="0" u="none" strike="noStrike" cap="none">
              <a:solidFill>
                <a:srgbClr val="000000"/>
              </a:solidFill>
              <a:latin typeface="Calibri"/>
              <a:ea typeface="Calibri"/>
              <a:cs typeface="Calibri"/>
              <a:sym typeface="Calibri"/>
            </a:endParaRP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a:solidFill>
                  <a:srgbClr val="000000"/>
                </a:solidFill>
                <a:latin typeface="Calibri"/>
                <a:ea typeface="Calibri"/>
                <a:cs typeface="Calibri"/>
                <a:sym typeface="Calibri"/>
              </a:rPr>
              <a:t>Roadsides</a:t>
            </a:r>
            <a:endParaRPr sz="1800" b="0" i="0" u="none" strike="noStrike" cap="none">
              <a:solidFill>
                <a:srgbClr val="000000"/>
              </a:solidFill>
              <a:latin typeface="Calibri"/>
              <a:ea typeface="Calibri"/>
              <a:cs typeface="Calibri"/>
              <a:sym typeface="Calibri"/>
            </a:endParaRPr>
          </a:p>
          <a:p>
            <a:pPr marL="457200" marR="0" lvl="0" indent="-317500" algn="l" rtl="0">
              <a:lnSpc>
                <a:spcPct val="115000"/>
              </a:lnSpc>
              <a:spcBef>
                <a:spcPts val="0"/>
              </a:spcBef>
              <a:spcAft>
                <a:spcPts val="0"/>
              </a:spcAft>
              <a:buClr>
                <a:srgbClr val="000000"/>
              </a:buClr>
              <a:buSzPts val="1400"/>
              <a:buFont typeface="Arial"/>
              <a:buChar char="●"/>
            </a:pPr>
            <a:r>
              <a:rPr lang="en" sz="1800" b="0" i="0" u="none" strike="noStrike" cap="none">
                <a:solidFill>
                  <a:srgbClr val="000000"/>
                </a:solidFill>
                <a:latin typeface="Calibri"/>
                <a:ea typeface="Calibri"/>
                <a:cs typeface="Calibri"/>
                <a:sym typeface="Calibri"/>
              </a:rPr>
              <a:t>Universities</a:t>
            </a:r>
            <a:endParaRPr sz="1400" b="0" i="0" u="none" strike="noStrike" cap="none">
              <a:solidFill>
                <a:srgbClr val="000000"/>
              </a:solidFill>
              <a:latin typeface="Arial"/>
              <a:ea typeface="Arial"/>
              <a:cs typeface="Arial"/>
              <a:sym typeface="Arial"/>
            </a:endParaRPr>
          </a:p>
        </p:txBody>
      </p:sp>
      <p:sp>
        <p:nvSpPr>
          <p:cNvPr id="427" name="Google Shape;427;p27"/>
          <p:cNvSpPr txBox="1"/>
          <p:nvPr/>
        </p:nvSpPr>
        <p:spPr>
          <a:xfrm>
            <a:off x="-13025" y="3817475"/>
            <a:ext cx="9144000" cy="480600"/>
          </a:xfrm>
          <a:prstGeom prst="rect">
            <a:avLst/>
          </a:prstGeom>
          <a:solidFill>
            <a:srgbClr val="FFE599"/>
          </a:solid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4C9168"/>
                </a:solidFill>
                <a:latin typeface="Calibri"/>
                <a:ea typeface="Calibri"/>
                <a:cs typeface="Calibri"/>
                <a:sym typeface="Calibri"/>
              </a:rPr>
              <a:t>No acreage size requirements, no site visits, never expires, easy self-certification process</a:t>
            </a:r>
            <a:endParaRPr sz="1800" b="1" i="0" u="none" strike="noStrike" cap="none">
              <a:solidFill>
                <a:srgbClr val="4C916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8" name="Google Shape;428;p27"/>
          <p:cNvSpPr txBox="1"/>
          <p:nvPr/>
        </p:nvSpPr>
        <p:spPr>
          <a:xfrm>
            <a:off x="1664975" y="4426425"/>
            <a:ext cx="6127800" cy="433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1" u="none" strike="noStrike" cap="none">
                <a:solidFill>
                  <a:schemeClr val="accent1"/>
                </a:solidFill>
                <a:latin typeface="Calibri"/>
                <a:ea typeface="Calibri"/>
                <a:cs typeface="Calibri"/>
                <a:sym typeface="Calibri"/>
              </a:rPr>
              <a:t>NWF and ANWS </a:t>
            </a:r>
            <a:r>
              <a:rPr lang="en" sz="1800" b="1" i="1">
                <a:solidFill>
                  <a:schemeClr val="accent1"/>
                </a:solidFill>
                <a:latin typeface="Calibri"/>
                <a:ea typeface="Calibri"/>
                <a:cs typeface="Calibri"/>
                <a:sym typeface="Calibri"/>
              </a:rPr>
              <a:t>team up on</a:t>
            </a:r>
            <a:r>
              <a:rPr lang="en" sz="1800" b="1" i="1" u="none" strike="noStrike" cap="none">
                <a:solidFill>
                  <a:schemeClr val="accent1"/>
                </a:solidFill>
                <a:latin typeface="Calibri"/>
                <a:ea typeface="Calibri"/>
                <a:cs typeface="Calibri"/>
                <a:sym typeface="Calibri"/>
              </a:rPr>
              <a:t> Garden for Wildlife!</a:t>
            </a:r>
            <a:endParaRPr sz="1800" b="1" i="1" u="none" strike="noStrike" cap="none">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429" name="Google Shape;429;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58825" y="4374025"/>
            <a:ext cx="831278" cy="538296"/>
          </a:xfrm>
          <a:prstGeom prst="rect">
            <a:avLst/>
          </a:prstGeom>
          <a:noFill/>
          <a:ln>
            <a:noFill/>
          </a:ln>
        </p:spPr>
      </p:pic>
      <p:pic>
        <p:nvPicPr>
          <p:cNvPr id="430" name="Google Shape;430;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434900" y="4340215"/>
            <a:ext cx="575575" cy="605910"/>
          </a:xfrm>
          <a:prstGeom prst="rect">
            <a:avLst/>
          </a:prstGeom>
          <a:noFill/>
          <a:ln>
            <a:noFill/>
          </a:ln>
        </p:spPr>
      </p:pic>
      <p:sp>
        <p:nvSpPr>
          <p:cNvPr id="431" name="Google Shape;431;p27"/>
          <p:cNvSpPr txBox="1"/>
          <p:nvPr/>
        </p:nvSpPr>
        <p:spPr>
          <a:xfrm>
            <a:off x="5878875" y="60025"/>
            <a:ext cx="3180600" cy="14625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5 Easy Requirements: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Food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Cover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Places to Raise Young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Sustainable Gardening Practices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28"/>
          <p:cNvPicPr preferRelativeResize="0"/>
          <p:nvPr/>
        </p:nvPicPr>
        <p:blipFill rotWithShape="1">
          <a:blip r:embed="rId3">
            <a:alphaModFix/>
          </a:blip>
          <a:srcRect/>
          <a:stretch/>
        </p:blipFill>
        <p:spPr>
          <a:xfrm>
            <a:off x="1793400" y="1754625"/>
            <a:ext cx="5557200" cy="2610900"/>
          </a:xfrm>
          <a:prstGeom prst="rect">
            <a:avLst/>
          </a:prstGeom>
          <a:noFill/>
          <a:ln>
            <a:noFill/>
          </a:ln>
        </p:spPr>
      </p:pic>
      <p:sp>
        <p:nvSpPr>
          <p:cNvPr id="437" name="Google Shape;437;p2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Certify Online</a:t>
            </a:r>
            <a:endParaRPr/>
          </a:p>
        </p:txBody>
      </p:sp>
      <p:sp>
        <p:nvSpPr>
          <p:cNvPr id="438" name="Google Shape;438;p28"/>
          <p:cNvSpPr txBox="1">
            <a:spLocks noGrp="1"/>
          </p:cNvSpPr>
          <p:nvPr>
            <p:ph type="body" idx="1"/>
          </p:nvPr>
        </p:nvSpPr>
        <p:spPr>
          <a:xfrm>
            <a:off x="0" y="1096150"/>
            <a:ext cx="9144000" cy="707400"/>
          </a:xfrm>
          <a:prstGeom prst="rect">
            <a:avLst/>
          </a:prstGeom>
          <a:solidFill>
            <a:srgbClr val="FFE599"/>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b="1" i="1">
                <a:solidFill>
                  <a:srgbClr val="4C9168"/>
                </a:solidFill>
                <a:latin typeface="Calibri"/>
                <a:ea typeface="Calibri"/>
                <a:cs typeface="Calibri"/>
                <a:sym typeface="Calibri"/>
              </a:rPr>
              <a:t>$20 to register, $30 for sign ($10 off during month of May when you certify and buy a sign)</a:t>
            </a:r>
            <a:endParaRPr b="1" i="1">
              <a:solidFill>
                <a:srgbClr val="4C9168"/>
              </a:solidFill>
              <a:latin typeface="Calibri"/>
              <a:ea typeface="Calibri"/>
              <a:cs typeface="Calibri"/>
              <a:sym typeface="Calibri"/>
            </a:endParaRPr>
          </a:p>
          <a:p>
            <a:pPr marL="0" lvl="0" indent="0" algn="ctr" rtl="0">
              <a:lnSpc>
                <a:spcPct val="115000"/>
              </a:lnSpc>
              <a:spcBef>
                <a:spcPts val="0"/>
              </a:spcBef>
              <a:spcAft>
                <a:spcPts val="0"/>
              </a:spcAft>
              <a:buSzPts val="1800"/>
              <a:buNone/>
            </a:pPr>
            <a:r>
              <a:rPr lang="en" i="1">
                <a:solidFill>
                  <a:srgbClr val="4C9168"/>
                </a:solidFill>
                <a:latin typeface="Calibri"/>
                <a:ea typeface="Calibri"/>
                <a:cs typeface="Calibri"/>
                <a:sym typeface="Calibri"/>
              </a:rPr>
              <a:t>$5 from every certification in Oregon goes to support salmon thru the Northwest Steelheaders!</a:t>
            </a:r>
            <a:endParaRPr i="1">
              <a:solidFill>
                <a:srgbClr val="4C9168"/>
              </a:solidFill>
              <a:latin typeface="Calibri"/>
              <a:ea typeface="Calibri"/>
              <a:cs typeface="Calibri"/>
              <a:sym typeface="Calibri"/>
            </a:endParaRPr>
          </a:p>
          <a:p>
            <a:pPr marL="0" lvl="0" indent="0" algn="l" rtl="0">
              <a:lnSpc>
                <a:spcPct val="115000"/>
              </a:lnSpc>
              <a:spcBef>
                <a:spcPts val="0"/>
              </a:spcBef>
              <a:spcAft>
                <a:spcPts val="1600"/>
              </a:spcAft>
              <a:buSzPts val="1800"/>
              <a:buNone/>
            </a:pPr>
            <a:endParaRPr/>
          </a:p>
        </p:txBody>
      </p:sp>
      <p:sp>
        <p:nvSpPr>
          <p:cNvPr id="439" name="Google Shape;439;p28"/>
          <p:cNvSpPr txBox="1"/>
          <p:nvPr/>
        </p:nvSpPr>
        <p:spPr>
          <a:xfrm>
            <a:off x="1507600" y="4365525"/>
            <a:ext cx="6414000" cy="363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3200"/>
              <a:buFont typeface="Arial"/>
              <a:buNone/>
            </a:pPr>
            <a:r>
              <a:rPr lang="en" sz="32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www.nwf.org/gardenforwildlife</a:t>
            </a:r>
            <a:endParaRPr sz="1400" b="0" i="0" u="none" strike="noStrike" cap="none">
              <a:solidFill>
                <a:srgbClr val="0000FF"/>
              </a:solidFill>
              <a:latin typeface="Arial"/>
              <a:ea typeface="Arial"/>
              <a:cs typeface="Arial"/>
              <a:sym typeface="Arial"/>
            </a:endParaRPr>
          </a:p>
        </p:txBody>
      </p:sp>
      <p:sp>
        <p:nvSpPr>
          <p:cNvPr id="440" name="Google Shape;440;p28"/>
          <p:cNvSpPr txBox="1"/>
          <p:nvPr/>
        </p:nvSpPr>
        <p:spPr>
          <a:xfrm>
            <a:off x="55675" y="2397225"/>
            <a:ext cx="1737600" cy="187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1" u="none" strike="noStrike" cap="none">
                <a:solidFill>
                  <a:srgbClr val="000000"/>
                </a:solidFill>
                <a:latin typeface="Calibri"/>
                <a:ea typeface="Calibri"/>
                <a:cs typeface="Calibri"/>
                <a:sym typeface="Calibri"/>
              </a:rPr>
              <a:t>Over 3,</a:t>
            </a:r>
            <a:r>
              <a:rPr lang="en" sz="1800" i="1">
                <a:latin typeface="Calibri"/>
                <a:ea typeface="Calibri"/>
                <a:cs typeface="Calibri"/>
                <a:sym typeface="Calibri"/>
              </a:rPr>
              <a:t>896</a:t>
            </a:r>
            <a:r>
              <a:rPr lang="en" sz="1800" b="0" i="1" u="none" strike="noStrike" cap="none">
                <a:solidFill>
                  <a:srgbClr val="000000"/>
                </a:solidFill>
                <a:latin typeface="Calibri"/>
                <a:ea typeface="Calibri"/>
                <a:cs typeface="Calibri"/>
                <a:sym typeface="Calibri"/>
              </a:rPr>
              <a:t> Certified Wildlife Habitats across Oregon!</a:t>
            </a:r>
            <a:endParaRPr sz="1800" b="0" i="1" u="none" strike="noStrike" cap="none">
              <a:solidFill>
                <a:srgbClr val="000000"/>
              </a:solidFill>
              <a:latin typeface="Calibri"/>
              <a:ea typeface="Calibri"/>
              <a:cs typeface="Calibri"/>
              <a:sym typeface="Calibri"/>
            </a:endParaRPr>
          </a:p>
        </p:txBody>
      </p:sp>
      <p:sp>
        <p:nvSpPr>
          <p:cNvPr id="441" name="Google Shape;441;p28"/>
          <p:cNvSpPr txBox="1"/>
          <p:nvPr/>
        </p:nvSpPr>
        <p:spPr>
          <a:xfrm>
            <a:off x="7475550" y="2202300"/>
            <a:ext cx="14277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i="1">
                <a:latin typeface="Calibri"/>
                <a:ea typeface="Calibri"/>
                <a:cs typeface="Calibri"/>
                <a:sym typeface="Calibri"/>
              </a:rPr>
              <a:t>Get a free yard sign if you certify following this class. </a:t>
            </a:r>
            <a:endParaRPr sz="1800" i="1">
              <a:latin typeface="Calibri"/>
              <a:ea typeface="Calibri"/>
              <a:cs typeface="Calibri"/>
              <a:sym typeface="Calibri"/>
            </a:endParaRPr>
          </a:p>
          <a:p>
            <a:pPr marL="0" lvl="0" indent="0" algn="l" rtl="0">
              <a:spcBef>
                <a:spcPts val="0"/>
              </a:spcBef>
              <a:spcAft>
                <a:spcPts val="0"/>
              </a:spcAft>
              <a:buNone/>
            </a:pPr>
            <a:r>
              <a:rPr lang="en" sz="1800" i="1">
                <a:latin typeface="Calibri"/>
                <a:ea typeface="Calibri"/>
                <a:cs typeface="Calibri"/>
                <a:sym typeface="Calibri"/>
              </a:rPr>
              <a:t>Email us!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4"/>
          <p:cNvSpPr txBox="1">
            <a:spLocks noGrp="1"/>
          </p:cNvSpPr>
          <p:nvPr>
            <p:ph type="title"/>
          </p:nvPr>
        </p:nvSpPr>
        <p:spPr>
          <a:xfrm>
            <a:off x="418200" y="0"/>
            <a:ext cx="8571300" cy="94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700"/>
          </a:p>
          <a:p>
            <a:pPr marL="0" lvl="0" indent="0" algn="ctr" rtl="0">
              <a:lnSpc>
                <a:spcPct val="100000"/>
              </a:lnSpc>
              <a:spcBef>
                <a:spcPts val="0"/>
              </a:spcBef>
              <a:spcAft>
                <a:spcPts val="0"/>
              </a:spcAft>
              <a:buSzPts val="3600"/>
              <a:buNone/>
            </a:pPr>
            <a:endParaRPr/>
          </a:p>
          <a:p>
            <a:pPr marL="0" lvl="0" indent="0" algn="ctr" rtl="0">
              <a:lnSpc>
                <a:spcPct val="100000"/>
              </a:lnSpc>
              <a:spcBef>
                <a:spcPts val="0"/>
              </a:spcBef>
              <a:spcAft>
                <a:spcPts val="0"/>
              </a:spcAft>
              <a:buSzPts val="3600"/>
              <a:buNone/>
            </a:pPr>
            <a:r>
              <a:rPr lang="en"/>
              <a:t> </a:t>
            </a:r>
            <a:endParaRPr/>
          </a:p>
        </p:txBody>
      </p:sp>
      <p:sp>
        <p:nvSpPr>
          <p:cNvPr id="447" name="Google Shape;447;p34"/>
          <p:cNvSpPr txBox="1"/>
          <p:nvPr/>
        </p:nvSpPr>
        <p:spPr>
          <a:xfrm>
            <a:off x="212700" y="50925"/>
            <a:ext cx="8718600" cy="1908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200" b="1">
                <a:solidFill>
                  <a:schemeClr val="accent1"/>
                </a:solidFill>
                <a:latin typeface="PT Sans Narrow"/>
                <a:ea typeface="PT Sans Narrow"/>
                <a:cs typeface="PT Sans Narrow"/>
                <a:sym typeface="PT Sans Narrow"/>
              </a:rPr>
              <a:t>Questions?</a:t>
            </a:r>
            <a:endParaRPr sz="5200" b="1">
              <a:solidFill>
                <a:schemeClr val="accent1"/>
              </a:solidFill>
              <a:latin typeface="PT Sans Narrow"/>
              <a:ea typeface="PT Sans Narrow"/>
              <a:cs typeface="PT Sans Narrow"/>
              <a:sym typeface="PT Sans Narrow"/>
            </a:endParaRPr>
          </a:p>
          <a:p>
            <a:pPr marL="0" lvl="0" indent="0" algn="ctr" rtl="0">
              <a:spcBef>
                <a:spcPts val="0"/>
              </a:spcBef>
              <a:spcAft>
                <a:spcPts val="0"/>
              </a:spcAft>
              <a:buNone/>
            </a:pPr>
            <a:r>
              <a:rPr lang="en" sz="3000" b="1">
                <a:solidFill>
                  <a:schemeClr val="accent1"/>
                </a:solidFill>
                <a:latin typeface="PT Sans Narrow"/>
                <a:ea typeface="PT Sans Narrow"/>
                <a:cs typeface="PT Sans Narrow"/>
                <a:sym typeface="PT Sans Narrow"/>
              </a:rPr>
              <a:t>Please take our anonymous survey for a chance to win a raffle prize!</a:t>
            </a:r>
            <a:endParaRPr sz="3000" b="1">
              <a:solidFill>
                <a:schemeClr val="accent1"/>
              </a:solidFill>
              <a:latin typeface="PT Sans Narrow"/>
              <a:ea typeface="PT Sans Narrow"/>
              <a:cs typeface="PT Sans Narrow"/>
              <a:sym typeface="PT Sans Narrow"/>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525" y="1294400"/>
            <a:ext cx="2245551" cy="2860026"/>
          </a:xfrm>
          <a:prstGeom prst="rect">
            <a:avLst/>
          </a:prstGeom>
          <a:noFill/>
          <a:ln>
            <a:noFill/>
          </a:ln>
        </p:spPr>
      </p:pic>
      <p:sp>
        <p:nvSpPr>
          <p:cNvPr id="453" name="Google Shape;453;p3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Books</a:t>
            </a:r>
            <a:endParaRPr/>
          </a:p>
        </p:txBody>
      </p:sp>
      <p:pic>
        <p:nvPicPr>
          <p:cNvPr id="454" name="Google Shape;454;p31"/>
          <p:cNvPicPr preferRelativeResize="0"/>
          <p:nvPr/>
        </p:nvPicPr>
        <p:blipFill rotWithShape="1">
          <a:blip r:embed="rId4">
            <a:alphaModFix/>
          </a:blip>
          <a:srcRect/>
          <a:stretch/>
        </p:blipFill>
        <p:spPr>
          <a:xfrm>
            <a:off x="5027509" y="-113425"/>
            <a:ext cx="3123616" cy="4698475"/>
          </a:xfrm>
          <a:prstGeom prst="rect">
            <a:avLst/>
          </a:prstGeom>
          <a:noFill/>
          <a:ln>
            <a:noFill/>
          </a:ln>
        </p:spPr>
      </p:pic>
      <p:pic>
        <p:nvPicPr>
          <p:cNvPr id="455" name="Google Shape;455;p31" descr="Image result for encyclopedia of northwest native plants"/>
          <p:cNvPicPr preferRelativeResize="0"/>
          <p:nvPr/>
        </p:nvPicPr>
        <p:blipFill rotWithShape="1">
          <a:blip r:embed="rId5">
            <a:alphaModFix/>
          </a:blip>
          <a:srcRect/>
          <a:stretch/>
        </p:blipFill>
        <p:spPr>
          <a:xfrm>
            <a:off x="4379925" y="26500"/>
            <a:ext cx="1562100" cy="2032000"/>
          </a:xfrm>
          <a:prstGeom prst="rect">
            <a:avLst/>
          </a:prstGeom>
          <a:noFill/>
          <a:ln>
            <a:noFill/>
          </a:ln>
        </p:spPr>
      </p:pic>
      <p:pic>
        <p:nvPicPr>
          <p:cNvPr id="456" name="Google Shape;456;p31" descr="Gardening with Native Plants of the Pacific Northwest : An Illustrated Guide by Arthur R. Kruckeberg - Used (Good) - 0295974761"/>
          <p:cNvPicPr preferRelativeResize="0"/>
          <p:nvPr/>
        </p:nvPicPr>
        <p:blipFill rotWithShape="1">
          <a:blip r:embed="rId6">
            <a:alphaModFix/>
          </a:blip>
          <a:srcRect/>
          <a:stretch/>
        </p:blipFill>
        <p:spPr>
          <a:xfrm>
            <a:off x="4572000" y="3220675"/>
            <a:ext cx="1498600" cy="1727200"/>
          </a:xfrm>
          <a:prstGeom prst="rect">
            <a:avLst/>
          </a:prstGeom>
          <a:noFill/>
          <a:ln w="9525" cap="flat" cmpd="sng">
            <a:solidFill>
              <a:srgbClr val="000000"/>
            </a:solidFill>
            <a:prstDash val="solid"/>
            <a:round/>
            <a:headEnd type="none" w="sm" len="sm"/>
            <a:tailEnd type="none" w="sm" len="sm"/>
          </a:ln>
        </p:spPr>
      </p:pic>
      <p:pic>
        <p:nvPicPr>
          <p:cNvPr id="457" name="Google Shape;457;p31" descr="Propagation of Pacific Northwest Native Plants (Diane L. Haase)"/>
          <p:cNvPicPr preferRelativeResize="0"/>
          <p:nvPr/>
        </p:nvPicPr>
        <p:blipFill rotWithShape="1">
          <a:blip r:embed="rId7">
            <a:alphaModFix/>
          </a:blip>
          <a:srcRect/>
          <a:stretch/>
        </p:blipFill>
        <p:spPr>
          <a:xfrm>
            <a:off x="3884173" y="1152425"/>
            <a:ext cx="1130521" cy="1727200"/>
          </a:xfrm>
          <a:prstGeom prst="rect">
            <a:avLst/>
          </a:prstGeom>
          <a:noFill/>
          <a:ln>
            <a:noFill/>
          </a:ln>
        </p:spPr>
      </p:pic>
      <p:pic>
        <p:nvPicPr>
          <p:cNvPr id="458" name="Google Shape;458;p31" descr="Image result for welcoming wildlife"/>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919325" y="2379050"/>
            <a:ext cx="1964850" cy="2453650"/>
          </a:xfrm>
          <a:prstGeom prst="rect">
            <a:avLst/>
          </a:prstGeom>
          <a:noFill/>
          <a:ln>
            <a:noFill/>
          </a:ln>
        </p:spPr>
      </p:pic>
      <p:pic>
        <p:nvPicPr>
          <p:cNvPr id="459" name="Google Shape;459;p3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543450" y="772450"/>
            <a:ext cx="1853832" cy="2277699"/>
          </a:xfrm>
          <a:prstGeom prst="rect">
            <a:avLst/>
          </a:prstGeom>
          <a:noFill/>
          <a:ln>
            <a:noFill/>
          </a:ln>
        </p:spPr>
      </p:pic>
      <p:pic>
        <p:nvPicPr>
          <p:cNvPr id="460" name="Google Shape;460;p31"/>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2178425" y="26499"/>
            <a:ext cx="1562100" cy="235255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0"/>
          <p:cNvSpPr txBox="1">
            <a:spLocks noGrp="1"/>
          </p:cNvSpPr>
          <p:nvPr>
            <p:ph type="title"/>
          </p:nvPr>
        </p:nvSpPr>
        <p:spPr>
          <a:xfrm>
            <a:off x="311700" y="634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Regional Resources</a:t>
            </a:r>
            <a:endParaRPr/>
          </a:p>
        </p:txBody>
      </p:sp>
      <p:sp>
        <p:nvSpPr>
          <p:cNvPr id="466" name="Google Shape;466;p30"/>
          <p:cNvSpPr txBox="1"/>
          <p:nvPr/>
        </p:nvSpPr>
        <p:spPr>
          <a:xfrm>
            <a:off x="423775" y="702550"/>
            <a:ext cx="8043600" cy="41907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The Portland Plant List: </a:t>
            </a:r>
            <a:r>
              <a:rPr lang="en" sz="1200" b="0" i="0" u="none" strike="noStrike" cap="none">
                <a:solidFill>
                  <a:srgbClr val="000000"/>
                </a:solidFill>
                <a:latin typeface="Arial"/>
                <a:ea typeface="Arial"/>
                <a:cs typeface="Arial"/>
                <a:sym typeface="Arial"/>
              </a:rPr>
              <a:t>this is the best place for finding out about Lower Willamette Valley native plants.</a:t>
            </a:r>
            <a:r>
              <a:rPr lang="en" sz="1200" b="0" i="0" u="none" strike="noStrike" cap="none">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 sz="1200" b="0" i="0" u="sng" strike="noStrike" cap="none">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http://www.portlandonline.com/auditor/index.cfm?&amp;a=322280&amp;c=34460</a:t>
            </a:r>
            <a:endParaRPr sz="1200" b="0" i="0" u="sng" strike="noStrike" cap="none">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Invasive Weed Control:</a:t>
            </a:r>
            <a:r>
              <a:rPr lang="en" sz="1200" b="0" i="0" u="none" strike="noStrike" cap="none">
                <a:solidFill>
                  <a:srgbClr val="000000"/>
                </a:solidFill>
                <a:latin typeface="Arial"/>
                <a:ea typeface="Arial"/>
                <a:cs typeface="Arial"/>
                <a:sym typeface="Arial"/>
              </a:rPr>
              <a:t> </a:t>
            </a:r>
            <a:r>
              <a:rPr lang="en" sz="1200" b="0"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http://emswcd.org/on-your-land/weeds/</a:t>
            </a:r>
            <a:endParaRPr sz="1200" b="1"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A Guide on Choosing Safer Alternatives to Chemicals: </a:t>
            </a:r>
            <a:r>
              <a:rPr lang="en" sz="1200" b="0" i="1" u="none" strike="noStrike" cap="none">
                <a:solidFill>
                  <a:srgbClr val="000000"/>
                </a:solidFill>
                <a:latin typeface="Arial"/>
                <a:ea typeface="Arial"/>
                <a:cs typeface="Arial"/>
                <a:sym typeface="Arial"/>
              </a:rPr>
              <a:t>Grow Smart, Grow Safe</a:t>
            </a:r>
            <a:r>
              <a:rPr lang="en" sz="1200" b="0" i="0" u="none" strike="noStrike" cap="none">
                <a:solidFill>
                  <a:srgbClr val="000000"/>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http://www.growsmartgrowsafe.org/</a:t>
            </a:r>
            <a:endParaRPr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Rain Garden Resources: </a:t>
            </a:r>
            <a:r>
              <a:rPr lang="en" sz="1200" b="0" i="0" u="none" strike="noStrike" cap="none">
                <a:solidFill>
                  <a:srgbClr val="000000"/>
                </a:solidFill>
                <a:latin typeface="Arial"/>
                <a:ea typeface="Arial"/>
                <a:cs typeface="Arial"/>
                <a:sym typeface="Arial"/>
              </a:rPr>
              <a:t>Check out this fantastic online guide for info on design, installation, and planting plans:</a:t>
            </a:r>
            <a:r>
              <a:rPr lang="en" sz="1200" b="0" i="0" u="none" strike="noStrike" cap="none">
                <a:solidFill>
                  <a:srgbClr val="000000"/>
                </a:solidFill>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 </a:t>
            </a:r>
            <a:r>
              <a:rPr lang="en" sz="1200" b="0" i="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rPr>
              <a:t>http://seagrant.oregonstate.edu/sgpubs/onlinepubs/h10001.pdf</a:t>
            </a:r>
            <a:endParaRPr sz="1200" b="0" i="0" u="sng" strike="noStrike" cap="none">
              <a:solidFill>
                <a:srgbClr val="0000FF"/>
              </a:solidFill>
              <a:latin typeface="Arial"/>
              <a:ea typeface="Arial"/>
              <a:cs typeface="Arial"/>
              <a:sym typeface="Arial"/>
              <a:hlinkClick r:id="rId6">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Free Classes on Naturescaping and Raingardens:</a:t>
            </a:r>
            <a:r>
              <a:rPr lang="en" sz="1200" b="0" i="0" u="none" strike="noStrike" cap="none">
                <a:solidFill>
                  <a:srgbClr val="000000"/>
                </a:solidFill>
                <a:latin typeface="Arial"/>
                <a:ea typeface="Arial"/>
                <a:cs typeface="Arial"/>
                <a:sym typeface="Arial"/>
              </a:rPr>
              <a:t> East Multnomah Soil and Water Conservation District,</a:t>
            </a:r>
            <a:r>
              <a:rPr lang="en" sz="1200" b="0" i="0" u="none" strike="noStrike" cap="none">
                <a:solidFill>
                  <a:srgbClr val="000000"/>
                </a:solidFill>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 </a:t>
            </a:r>
            <a:r>
              <a:rPr lang="en" sz="1200" b="0" i="0" u="sng" strike="noStrike" cap="none">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rPr>
              <a:t>http://emswcd.org/workshops-and-events/upcoming-workshops/</a:t>
            </a:r>
            <a:endParaRPr sz="1200" b="0" i="0" u="sng" strike="noStrike" cap="none">
              <a:solidFill>
                <a:srgbClr val="0000FF"/>
              </a:solidFill>
              <a:latin typeface="Arial"/>
              <a:ea typeface="Arial"/>
              <a:cs typeface="Arial"/>
              <a:sym typeface="Arial"/>
              <a:hlinkClick r:id="rId7">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Meadowscaping Resources</a:t>
            </a:r>
            <a:r>
              <a:rPr lang="en" sz="1200" b="0" i="0" u="none" strike="noStrike" cap="none">
                <a:solidFill>
                  <a:srgbClr val="000000"/>
                </a:solidFill>
                <a:latin typeface="Arial"/>
                <a:ea typeface="Arial"/>
                <a:cs typeface="Arial"/>
                <a:sym typeface="Arial"/>
              </a:rPr>
              <a:t>: Pacific Northwest Urban Meadowscaping: A fantastic step-by-step guide and resource list:</a:t>
            </a:r>
            <a:r>
              <a:rPr lang="en" sz="1200" b="0" i="0" u="none" strike="noStrike" cap="none">
                <a:solidFill>
                  <a:srgbClr val="000000"/>
                </a:solidFill>
                <a:uFill>
                  <a:noFill/>
                </a:uFill>
                <a:latin typeface="Arial"/>
                <a:ea typeface="Arial"/>
                <a:cs typeface="Arial"/>
                <a:sym typeface="Arial"/>
                <a:hlinkClick r:id="rId8">
                  <a:extLst>
                    <a:ext uri="{A12FA001-AC4F-418D-AE19-62706E023703}">
                      <ahyp:hlinkClr xmlns:ahyp="http://schemas.microsoft.com/office/drawing/2018/hyperlinkcolor" val="tx"/>
                    </a:ext>
                  </a:extLst>
                </a:hlinkClick>
              </a:rPr>
              <a:t> </a:t>
            </a:r>
            <a:r>
              <a:rPr lang="en" sz="1200" b="0" i="0" u="sng" strike="noStrike" cap="none">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https://wmswcd.org/programs/pacific-northwest-urban-meadowscaping/</a:t>
            </a:r>
            <a:endParaRPr sz="1200" b="0" i="0" u="sng" strike="noStrike" cap="none">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National Wildlife Federation </a:t>
            </a:r>
            <a:r>
              <a:rPr lang="en" sz="1200" b="1"/>
              <a:t>Wildlife Guide: </a:t>
            </a:r>
            <a:r>
              <a:rPr lang="en" sz="1200" u="sng">
                <a:solidFill>
                  <a:srgbClr val="0000FF"/>
                </a:solidFill>
                <a:hlinkClick r:id="rId9">
                  <a:extLst>
                    <a:ext uri="{A12FA001-AC4F-418D-AE19-62706E023703}">
                      <ahyp:hlinkClr xmlns:ahyp="http://schemas.microsoft.com/office/drawing/2018/hyperlinkcolor" val="tx"/>
                    </a:ext>
                  </a:extLst>
                </a:hlinkClick>
              </a:rPr>
              <a:t>https://www.nwf.org/educational-resources/wildlife-guide/</a:t>
            </a:r>
            <a:endParaRPr sz="1200" b="0" i="0" u="sng" strike="noStrike" cap="none">
              <a:solidFill>
                <a:srgbClr val="0000FF"/>
              </a:solidFill>
              <a:latin typeface="Arial"/>
              <a:ea typeface="Arial"/>
              <a:cs typeface="Arial"/>
              <a:sym typeface="Arial"/>
              <a:hlinkClick r:id="rId10">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Schoolyard Habitats </a:t>
            </a:r>
            <a:r>
              <a:rPr lang="en" sz="1200" b="1"/>
              <a:t>Guide and Certification</a:t>
            </a:r>
            <a:r>
              <a:rPr lang="en" sz="1200" b="1" i="0" u="none" strike="noStrike" cap="none">
                <a:solidFill>
                  <a:srgbClr val="000000"/>
                </a:solidFill>
                <a:latin typeface="Arial"/>
                <a:ea typeface="Arial"/>
                <a:cs typeface="Arial"/>
                <a:sym typeface="Arial"/>
              </a:rPr>
              <a:t>: </a:t>
            </a:r>
            <a:r>
              <a:rPr lang="en" sz="1200" b="0" i="0" u="sng" strike="noStrike" cap="none">
                <a:solidFill>
                  <a:srgbClr val="0000FF"/>
                </a:solidFill>
                <a:latin typeface="Arial"/>
                <a:ea typeface="Arial"/>
                <a:cs typeface="Arial"/>
                <a:sym typeface="Arial"/>
                <a:hlinkClick r:id="rId11">
                  <a:extLst>
                    <a:ext uri="{A12FA001-AC4F-418D-AE19-62706E023703}">
                      <ahyp:hlinkClr xmlns:ahyp="http://schemas.microsoft.com/office/drawing/2018/hyperlinkcolor" val="tx"/>
                    </a:ext>
                  </a:extLst>
                </a:hlinkClick>
              </a:rPr>
              <a:t>www.nwf.org/schoolyardguide</a:t>
            </a:r>
            <a:endParaRPr sz="1200" b="0" i="0" u="sng" strike="noStrike" cap="none">
              <a:solidFill>
                <a:srgbClr val="0000FF"/>
              </a:solidFill>
              <a:latin typeface="Arial"/>
              <a:ea typeface="Arial"/>
              <a:cs typeface="Arial"/>
              <a:sym typeface="Arial"/>
              <a:hlinkClick r:id="rId11">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Ranger Rick, RR Jr. and Cub </a:t>
            </a:r>
            <a:r>
              <a:rPr lang="en" sz="1200" b="0" i="0" u="none" strike="noStrike" cap="none">
                <a:solidFill>
                  <a:srgbClr val="000000"/>
                </a:solidFill>
                <a:latin typeface="Arial"/>
                <a:ea typeface="Arial"/>
                <a:cs typeface="Arial"/>
                <a:sym typeface="Arial"/>
              </a:rPr>
              <a:t>are available at: </a:t>
            </a:r>
            <a:r>
              <a:rPr lang="en" sz="1200" b="0" i="0" u="none" strike="noStrike" cap="none">
                <a:solidFill>
                  <a:srgbClr val="000000"/>
                </a:solidFill>
                <a:uFill>
                  <a:noFill/>
                </a:uFill>
                <a:latin typeface="Arial"/>
                <a:ea typeface="Arial"/>
                <a:cs typeface="Arial"/>
                <a:sym typeface="Arial"/>
                <a:hlinkClick r:id="rId12">
                  <a:extLst>
                    <a:ext uri="{A12FA001-AC4F-418D-AE19-62706E023703}">
                      <ahyp:hlinkClr xmlns:ahyp="http://schemas.microsoft.com/office/drawing/2018/hyperlinkcolor" val="tx"/>
                    </a:ext>
                  </a:extLst>
                </a:hlinkClick>
              </a:rPr>
              <a:t> </a:t>
            </a:r>
            <a:r>
              <a:rPr lang="en" sz="1200" b="0" i="0" u="sng" strike="noStrike" cap="none">
                <a:solidFill>
                  <a:srgbClr val="0000FF"/>
                </a:solidFill>
                <a:latin typeface="Arial"/>
                <a:ea typeface="Arial"/>
                <a:cs typeface="Arial"/>
                <a:sym typeface="Arial"/>
                <a:hlinkClick r:id="rId12">
                  <a:extLst>
                    <a:ext uri="{A12FA001-AC4F-418D-AE19-62706E023703}">
                      <ahyp:hlinkClr xmlns:ahyp="http://schemas.microsoft.com/office/drawing/2018/hyperlinkcolor" val="tx"/>
                    </a:ext>
                  </a:extLst>
                </a:hlinkClick>
              </a:rPr>
              <a:t>http://www.nwf.org/Kids/Ranger-Rick.aspx</a:t>
            </a:r>
            <a:endParaRPr sz="1200" b="0" i="0" u="sng" strike="noStrike" cap="none">
              <a:solidFill>
                <a:srgbClr val="0000FF"/>
              </a:solidFill>
              <a:latin typeface="Arial"/>
              <a:ea typeface="Arial"/>
              <a:cs typeface="Arial"/>
              <a:sym typeface="Arial"/>
              <a:hlinkClick r:id="rId12">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NWF Native Plant Finder</a:t>
            </a:r>
            <a:r>
              <a:rPr lang="en" sz="1200" b="0" i="0" u="none" strike="noStrike" cap="none">
                <a:solidFill>
                  <a:srgbClr val="000000"/>
                </a:solidFill>
                <a:latin typeface="Arial"/>
                <a:ea typeface="Arial"/>
                <a:cs typeface="Arial"/>
                <a:sym typeface="Arial"/>
              </a:rPr>
              <a:t>: </a:t>
            </a:r>
            <a:r>
              <a:rPr lang="en" sz="1200" b="0" i="0" u="none" strike="noStrike" cap="none">
                <a:solidFill>
                  <a:srgbClr val="000000"/>
                </a:solidFill>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 </a:t>
            </a:r>
            <a:r>
              <a:rPr lang="en" sz="1200" b="0" i="0" u="sng" strike="noStrike" cap="none">
                <a:solidFill>
                  <a:srgbClr val="0000FF"/>
                </a:solidFill>
                <a:latin typeface="Arial"/>
                <a:ea typeface="Arial"/>
                <a:cs typeface="Arial"/>
                <a:sym typeface="Arial"/>
                <a:hlinkClick r:id="rId13">
                  <a:extLst>
                    <a:ext uri="{A12FA001-AC4F-418D-AE19-62706E023703}">
                      <ahyp:hlinkClr xmlns:ahyp="http://schemas.microsoft.com/office/drawing/2018/hyperlinkcolor" val="tx"/>
                    </a:ext>
                  </a:extLst>
                </a:hlinkClick>
              </a:rPr>
              <a:t>www.nwf.org/nativeplants-beta</a:t>
            </a:r>
            <a:endParaRPr sz="1200" b="0" i="0" u="sng" strike="noStrike" cap="none">
              <a:solidFill>
                <a:srgbClr val="0000FF"/>
              </a:solidFill>
              <a:latin typeface="Arial"/>
              <a:ea typeface="Arial"/>
              <a:cs typeface="Arial"/>
              <a:sym typeface="Arial"/>
              <a:hlinkClick r:id="rId13">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Eco-Schools USA:</a:t>
            </a:r>
            <a:r>
              <a:rPr lang="en" sz="1200" b="0" i="0" u="none" strike="noStrike" cap="none">
                <a:solidFill>
                  <a:srgbClr val="000000"/>
                </a:solidFill>
                <a:uFill>
                  <a:noFill/>
                </a:uFill>
                <a:latin typeface="Arial"/>
                <a:ea typeface="Arial"/>
                <a:cs typeface="Arial"/>
                <a:sym typeface="Arial"/>
                <a:hlinkClick r:id="rId14">
                  <a:extLst>
                    <a:ext uri="{A12FA001-AC4F-418D-AE19-62706E023703}">
                      <ahyp:hlinkClr xmlns:ahyp="http://schemas.microsoft.com/office/drawing/2018/hyperlinkcolor" val="tx"/>
                    </a:ext>
                  </a:extLst>
                </a:hlinkClick>
              </a:rPr>
              <a:t> </a:t>
            </a:r>
            <a:r>
              <a:rPr lang="en" sz="1200" b="0" i="0" u="sng" strike="noStrike" cap="none">
                <a:solidFill>
                  <a:srgbClr val="0000FF"/>
                </a:solidFill>
                <a:latin typeface="Arial"/>
                <a:ea typeface="Arial"/>
                <a:cs typeface="Arial"/>
                <a:sym typeface="Arial"/>
                <a:hlinkClick r:id="rId14">
                  <a:extLst>
                    <a:ext uri="{A12FA001-AC4F-418D-AE19-62706E023703}">
                      <ahyp:hlinkClr xmlns:ahyp="http://schemas.microsoft.com/office/drawing/2018/hyperlinkcolor" val="tx"/>
                    </a:ext>
                  </a:extLst>
                </a:hlinkClick>
              </a:rPr>
              <a:t>www.nwf.org/Eco-Schools-USA</a:t>
            </a:r>
            <a:endParaRPr sz="1200" b="0" i="0" u="sng" strike="noStrike" cap="none">
              <a:solidFill>
                <a:srgbClr val="0000FF"/>
              </a:solidFill>
              <a:latin typeface="Arial"/>
              <a:ea typeface="Arial"/>
              <a:cs typeface="Arial"/>
              <a:sym typeface="Arial"/>
              <a:hlinkClick r:id="rId15">
                <a:extLst>
                  <a:ext uri="{A12FA001-AC4F-418D-AE19-62706E023703}">
                    <ahyp:hlinkClr xmlns:ahyp="http://schemas.microsoft.com/office/drawing/2018/hyperlinkcolor" val="tx"/>
                  </a:ext>
                </a:extLst>
              </a:hlinkClick>
            </a:endParaRPr>
          </a:p>
          <a:p>
            <a:pPr marL="457200" marR="0" lvl="0" indent="-304800" algn="l" rtl="0">
              <a:lnSpc>
                <a:spcPct val="115000"/>
              </a:lnSpc>
              <a:spcBef>
                <a:spcPts val="0"/>
              </a:spcBef>
              <a:spcAft>
                <a:spcPts val="0"/>
              </a:spcAft>
              <a:buClr>
                <a:srgbClr val="000000"/>
              </a:buClr>
              <a:buSzPts val="1200"/>
              <a:buFont typeface="Arial"/>
              <a:buChar char="●"/>
            </a:pPr>
            <a:r>
              <a:rPr lang="en" sz="1200" b="1" i="0" u="none" strike="noStrike" cap="none">
                <a:solidFill>
                  <a:srgbClr val="000000"/>
                </a:solidFill>
                <a:latin typeface="Arial"/>
                <a:ea typeface="Arial"/>
                <a:cs typeface="Arial"/>
                <a:sym typeface="Arial"/>
              </a:rPr>
              <a:t>Pollinators and Monarchs </a:t>
            </a:r>
            <a:r>
              <a:rPr lang="en" sz="1200" b="0" i="0" u="none" strike="noStrike" cap="none">
                <a:solidFill>
                  <a:srgbClr val="000000"/>
                </a:solidFill>
                <a:latin typeface="Arial"/>
                <a:ea typeface="Arial"/>
                <a:cs typeface="Arial"/>
                <a:sym typeface="Arial"/>
              </a:rPr>
              <a:t>resources: </a:t>
            </a:r>
            <a:r>
              <a:rPr lang="en" sz="1200" b="0" i="0" u="none" strike="noStrike" cap="none">
                <a:solidFill>
                  <a:srgbClr val="000000"/>
                </a:solidFill>
                <a:uFill>
                  <a:noFill/>
                </a:uFill>
                <a:latin typeface="Arial"/>
                <a:ea typeface="Arial"/>
                <a:cs typeface="Arial"/>
                <a:sym typeface="Arial"/>
                <a:hlinkClick r:id="rId16">
                  <a:extLst>
                    <a:ext uri="{A12FA001-AC4F-418D-AE19-62706E023703}">
                      <ahyp:hlinkClr xmlns:ahyp="http://schemas.microsoft.com/office/drawing/2018/hyperlinkcolor" val="tx"/>
                    </a:ext>
                  </a:extLst>
                </a:hlinkClick>
              </a:rPr>
              <a:t> </a:t>
            </a:r>
            <a:r>
              <a:rPr lang="en" sz="1200" u="sng">
                <a:solidFill>
                  <a:srgbClr val="0000FF"/>
                </a:solidFill>
                <a:hlinkClick r:id="rId17">
                  <a:extLst>
                    <a:ext uri="{A12FA001-AC4F-418D-AE19-62706E023703}">
                      <ahyp:hlinkClr xmlns:ahyp="http://schemas.microsoft.com/office/drawing/2018/hyperlinkcolor" val="tx"/>
                    </a:ext>
                  </a:extLst>
                </a:hlinkClick>
              </a:rPr>
              <a:t>https://www.nwf.org/Garden-for-Wildlife/About/Resources</a:t>
            </a:r>
            <a:endParaRPr sz="1200" b="1"/>
          </a:p>
          <a:p>
            <a:pPr marL="457200" marR="0" lvl="0" indent="-304800" algn="l" rtl="0">
              <a:lnSpc>
                <a:spcPct val="100000"/>
              </a:lnSpc>
              <a:spcBef>
                <a:spcPts val="0"/>
              </a:spcBef>
              <a:spcAft>
                <a:spcPts val="0"/>
              </a:spcAft>
              <a:buClr>
                <a:srgbClr val="000000"/>
              </a:buClr>
              <a:buSzPts val="1200"/>
              <a:buFont typeface="Arial"/>
              <a:buChar char="●"/>
            </a:pPr>
            <a:r>
              <a:rPr lang="en" sz="1200" b="1"/>
              <a:t>Xerces Society Pollinator and Monarch Plant Lists</a:t>
            </a:r>
            <a:r>
              <a:rPr lang="en" sz="1200"/>
              <a:t>: </a:t>
            </a:r>
            <a:r>
              <a:rPr lang="en" sz="1200" u="sng">
                <a:solidFill>
                  <a:srgbClr val="0000FF"/>
                </a:solidFill>
                <a:hlinkClick r:id="rId18">
                  <a:extLst>
                    <a:ext uri="{A12FA001-AC4F-418D-AE19-62706E023703}">
                      <ahyp:hlinkClr xmlns:ahyp="http://schemas.microsoft.com/office/drawing/2018/hyperlinkcolor" val="tx"/>
                    </a:ext>
                  </a:extLst>
                </a:hlinkClick>
              </a:rPr>
              <a:t>https://xerces.org/pollinator-conservation/pollinator-friendly-plant-lists</a:t>
            </a:r>
            <a:r>
              <a:rPr lang="en" sz="1200">
                <a:solidFill>
                  <a:srgbClr val="0000FF"/>
                </a:solidFill>
              </a:rPr>
              <a:t>, </a:t>
            </a:r>
            <a:r>
              <a:rPr lang="en" sz="1200" u="sng">
                <a:solidFill>
                  <a:srgbClr val="0000FF"/>
                </a:solidFill>
                <a:hlinkClick r:id="rId19">
                  <a:extLst>
                    <a:ext uri="{A12FA001-AC4F-418D-AE19-62706E023703}">
                      <ahyp:hlinkClr xmlns:ahyp="http://schemas.microsoft.com/office/drawing/2018/hyperlinkcolor" val="tx"/>
                    </a:ext>
                  </a:extLst>
                </a:hlinkClick>
              </a:rPr>
              <a:t>https://www.nwf.org/Garden-for-Wildlife/About/Native-Plants/Monarch-Nectar-Guides</a:t>
            </a:r>
            <a:endParaRPr sz="1200" b="0" i="0" u="none" strike="noStrike" cap="none">
              <a:solidFill>
                <a:srgbClr val="0000FF"/>
              </a:solidFill>
              <a:latin typeface="Arial"/>
              <a:ea typeface="Arial"/>
              <a:cs typeface="Arial"/>
              <a:sym typeface="Arial"/>
            </a:endParaRPr>
          </a:p>
        </p:txBody>
      </p:sp>
      <p:pic>
        <p:nvPicPr>
          <p:cNvPr id="467" name="Google Shape;467;p30"/>
          <p:cNvPicPr preferRelativeResize="0"/>
          <p:nvPr/>
        </p:nvPicPr>
        <p:blipFill rotWithShape="1">
          <a:blip r:embed="rId20">
            <a:alphaModFix/>
          </a:blip>
          <a:srcRect/>
          <a:stretch/>
        </p:blipFill>
        <p:spPr>
          <a:xfrm>
            <a:off x="7674025" y="3481175"/>
            <a:ext cx="1240950" cy="123273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2"/>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Contact Information</a:t>
            </a:r>
            <a:endParaRPr/>
          </a:p>
        </p:txBody>
      </p:sp>
      <p:sp>
        <p:nvSpPr>
          <p:cNvPr id="473" name="Google Shape;473;p32"/>
          <p:cNvSpPr txBox="1">
            <a:spLocks noGrp="1"/>
          </p:cNvSpPr>
          <p:nvPr>
            <p:ph type="body" idx="2"/>
          </p:nvPr>
        </p:nvSpPr>
        <p:spPr>
          <a:xfrm>
            <a:off x="4655925" y="525225"/>
            <a:ext cx="4347000" cy="278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900"/>
              </a:spcBef>
              <a:spcAft>
                <a:spcPts val="0"/>
              </a:spcAft>
              <a:buSzPts val="1800"/>
              <a:buNone/>
            </a:pPr>
            <a:r>
              <a:rPr lang="en" sz="1400" b="1" u="sng">
                <a:solidFill>
                  <a:srgbClr val="FFFFFF"/>
                </a:solidFill>
                <a:latin typeface="Calibri"/>
                <a:ea typeface="Calibri"/>
                <a:cs typeface="Calibri"/>
                <a:sym typeface="Calibri"/>
              </a:rPr>
              <a:t>National Wildlife Federation + Northwest Steelheaders</a:t>
            </a:r>
            <a:endParaRPr sz="1400" b="1" u="sng">
              <a:solidFill>
                <a:srgbClr val="FFFFFF"/>
              </a:solidFill>
              <a:latin typeface="Calibri"/>
              <a:ea typeface="Calibri"/>
              <a:cs typeface="Calibri"/>
              <a:sym typeface="Calibri"/>
            </a:endParaRPr>
          </a:p>
          <a:p>
            <a:pPr marL="0" lvl="0" indent="0" algn="l" rtl="0">
              <a:lnSpc>
                <a:spcPct val="100000"/>
              </a:lnSpc>
              <a:spcBef>
                <a:spcPts val="900"/>
              </a:spcBef>
              <a:spcAft>
                <a:spcPts val="0"/>
              </a:spcAft>
              <a:buSzPts val="1800"/>
              <a:buNone/>
            </a:pPr>
            <a:r>
              <a:rPr lang="en" sz="1400" b="1">
                <a:solidFill>
                  <a:srgbClr val="FFFFFF"/>
                </a:solidFill>
                <a:latin typeface="Calibri"/>
                <a:ea typeface="Calibri"/>
                <a:cs typeface="Calibri"/>
                <a:sym typeface="Calibri"/>
              </a:rPr>
              <a:t>Morgan Parks</a:t>
            </a:r>
            <a:r>
              <a:rPr lang="en" sz="1400">
                <a:solidFill>
                  <a:srgbClr val="FFFFFF"/>
                </a:solidFill>
                <a:latin typeface="Calibri"/>
                <a:ea typeface="Calibri"/>
                <a:cs typeface="Calibri"/>
                <a:sym typeface="Calibri"/>
              </a:rPr>
              <a:t>, </a:t>
            </a:r>
            <a:r>
              <a:rPr lang="en" sz="1400" i="1">
                <a:solidFill>
                  <a:srgbClr val="FFFFFF"/>
                </a:solidFill>
                <a:latin typeface="Calibri"/>
                <a:ea typeface="Calibri"/>
                <a:cs typeface="Calibri"/>
                <a:sym typeface="Calibri"/>
              </a:rPr>
              <a:t>Oregon Education Coordinator</a:t>
            </a:r>
            <a:endParaRPr sz="1400" i="1">
              <a:solidFill>
                <a:srgbClr val="FFFFFF"/>
              </a:solidFill>
              <a:latin typeface="Calibri"/>
              <a:ea typeface="Calibri"/>
              <a:cs typeface="Calibri"/>
              <a:sym typeface="Calibri"/>
            </a:endParaRPr>
          </a:p>
          <a:p>
            <a:pPr marL="0" lvl="0" indent="0" algn="l" rtl="0">
              <a:lnSpc>
                <a:spcPct val="100000"/>
              </a:lnSpc>
              <a:spcBef>
                <a:spcPts val="900"/>
              </a:spcBef>
              <a:spcAft>
                <a:spcPts val="0"/>
              </a:spcAft>
              <a:buSzPts val="1800"/>
              <a:buNone/>
            </a:pPr>
            <a:r>
              <a:rPr lang="en" sz="1400">
                <a:solidFill>
                  <a:srgbClr val="FFFFFF"/>
                </a:solidFill>
                <a:latin typeface="Arial"/>
                <a:ea typeface="Arial"/>
                <a:cs typeface="Arial"/>
                <a:sym typeface="Arial"/>
              </a:rPr>
              <a:t> 	</a:t>
            </a:r>
            <a:r>
              <a:rPr lang="en" sz="1400">
                <a:solidFill>
                  <a:srgbClr val="FFFFFF"/>
                </a:solidFill>
                <a:latin typeface="Calibri"/>
                <a:ea typeface="Calibri"/>
                <a:cs typeface="Calibri"/>
                <a:sym typeface="Calibri"/>
              </a:rPr>
              <a:t>P: (503) 616-3613 or 541-760-9238</a:t>
            </a:r>
            <a:endParaRPr sz="1400">
              <a:solidFill>
                <a:srgbClr val="FFFFFF"/>
              </a:solidFill>
              <a:latin typeface="Calibri"/>
              <a:ea typeface="Calibri"/>
              <a:cs typeface="Calibri"/>
              <a:sym typeface="Calibri"/>
            </a:endParaRPr>
          </a:p>
          <a:p>
            <a:pPr marL="0" lvl="0" indent="0" algn="l" rtl="0">
              <a:lnSpc>
                <a:spcPct val="100000"/>
              </a:lnSpc>
              <a:spcBef>
                <a:spcPts val="900"/>
              </a:spcBef>
              <a:spcAft>
                <a:spcPts val="0"/>
              </a:spcAft>
              <a:buSzPts val="1800"/>
              <a:buNone/>
            </a:pPr>
            <a:r>
              <a:rPr lang="en" sz="1400">
                <a:solidFill>
                  <a:srgbClr val="FFFFFF"/>
                </a:solidFill>
                <a:latin typeface="Arial"/>
                <a:ea typeface="Arial"/>
                <a:cs typeface="Arial"/>
                <a:sym typeface="Arial"/>
              </a:rPr>
              <a:t> 	</a:t>
            </a:r>
            <a:r>
              <a:rPr lang="en" sz="1400">
                <a:solidFill>
                  <a:srgbClr val="FFFFFF"/>
                </a:solidFill>
                <a:latin typeface="Calibri"/>
                <a:ea typeface="Calibri"/>
                <a:cs typeface="Calibri"/>
                <a:sym typeface="Calibri"/>
              </a:rPr>
              <a:t>E: </a:t>
            </a:r>
            <a:r>
              <a:rPr lang="en" sz="1400" u="sng">
                <a:solidFill>
                  <a:srgbClr val="FFFF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parksm@nwf.org</a:t>
            </a:r>
            <a:endParaRPr sz="1400">
              <a:solidFill>
                <a:srgbClr val="FFFFFF"/>
              </a:solidFill>
              <a:latin typeface="Calibri"/>
              <a:ea typeface="Calibri"/>
              <a:cs typeface="Calibri"/>
              <a:sym typeface="Calibri"/>
            </a:endParaRPr>
          </a:p>
          <a:p>
            <a:pPr marL="0" lvl="0" indent="0" algn="l" rtl="0">
              <a:lnSpc>
                <a:spcPct val="100000"/>
              </a:lnSpc>
              <a:spcBef>
                <a:spcPts val="900"/>
              </a:spcBef>
              <a:spcAft>
                <a:spcPts val="0"/>
              </a:spcAft>
              <a:buSzPts val="1800"/>
              <a:buNone/>
            </a:pPr>
            <a:r>
              <a:rPr lang="en" sz="1400" b="1">
                <a:solidFill>
                  <a:srgbClr val="FFFFFF"/>
                </a:solidFill>
                <a:latin typeface="Calibri"/>
                <a:ea typeface="Calibri"/>
                <a:cs typeface="Calibri"/>
                <a:sym typeface="Calibri"/>
              </a:rPr>
              <a:t>Kristina Peterson</a:t>
            </a:r>
            <a:r>
              <a:rPr lang="en" sz="1400">
                <a:solidFill>
                  <a:srgbClr val="FFFFFF"/>
                </a:solidFill>
                <a:latin typeface="Calibri"/>
                <a:ea typeface="Calibri"/>
                <a:cs typeface="Calibri"/>
                <a:sym typeface="Calibri"/>
              </a:rPr>
              <a:t>, </a:t>
            </a:r>
            <a:r>
              <a:rPr lang="en" sz="1400" i="1">
                <a:solidFill>
                  <a:srgbClr val="FFFFFF"/>
                </a:solidFill>
                <a:latin typeface="Calibri"/>
                <a:ea typeface="Calibri"/>
                <a:cs typeface="Calibri"/>
                <a:sym typeface="Calibri"/>
              </a:rPr>
              <a:t>Education and Outreach Coordinator</a:t>
            </a:r>
            <a:endParaRPr sz="1400" i="1">
              <a:solidFill>
                <a:srgbClr val="FFFFFF"/>
              </a:solidFill>
              <a:latin typeface="Calibri"/>
              <a:ea typeface="Calibri"/>
              <a:cs typeface="Calibri"/>
              <a:sym typeface="Calibri"/>
            </a:endParaRPr>
          </a:p>
          <a:p>
            <a:pPr marL="0" lvl="0" indent="0" algn="l" rtl="0">
              <a:lnSpc>
                <a:spcPct val="100000"/>
              </a:lnSpc>
              <a:spcBef>
                <a:spcPts val="900"/>
              </a:spcBef>
              <a:spcAft>
                <a:spcPts val="0"/>
              </a:spcAft>
              <a:buSzPts val="1800"/>
              <a:buNone/>
            </a:pPr>
            <a:r>
              <a:rPr lang="en" sz="1400">
                <a:solidFill>
                  <a:srgbClr val="FFFFFF"/>
                </a:solidFill>
                <a:latin typeface="Calibri"/>
                <a:ea typeface="Calibri"/>
                <a:cs typeface="Calibri"/>
                <a:sym typeface="Calibri"/>
              </a:rPr>
              <a:t>	P: (503) 616-4280</a:t>
            </a:r>
            <a:endParaRPr sz="1400">
              <a:solidFill>
                <a:srgbClr val="FFFFFF"/>
              </a:solidFill>
              <a:latin typeface="Calibri"/>
              <a:ea typeface="Calibri"/>
              <a:cs typeface="Calibri"/>
              <a:sym typeface="Calibri"/>
            </a:endParaRPr>
          </a:p>
          <a:p>
            <a:pPr marL="0" lvl="0" indent="0" algn="l" rtl="0">
              <a:lnSpc>
                <a:spcPct val="100000"/>
              </a:lnSpc>
              <a:spcBef>
                <a:spcPts val="900"/>
              </a:spcBef>
              <a:spcAft>
                <a:spcPts val="0"/>
              </a:spcAft>
              <a:buSzPts val="1800"/>
              <a:buNone/>
            </a:pPr>
            <a:r>
              <a:rPr lang="en" sz="1400">
                <a:solidFill>
                  <a:srgbClr val="FFFFFF"/>
                </a:solidFill>
                <a:latin typeface="Calibri"/>
                <a:ea typeface="Calibri"/>
                <a:cs typeface="Calibri"/>
                <a:sym typeface="Calibri"/>
              </a:rPr>
              <a:t>	E: </a:t>
            </a:r>
            <a:r>
              <a:rPr lang="en" sz="1400" u="sng">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ORHabitat@nwf.org</a:t>
            </a:r>
            <a:endParaRPr sz="1400">
              <a:solidFill>
                <a:srgbClr val="FFFFFF"/>
              </a:solidFill>
              <a:latin typeface="Calibri"/>
              <a:ea typeface="Calibri"/>
              <a:cs typeface="Calibri"/>
              <a:sym typeface="Calibri"/>
            </a:endParaRPr>
          </a:p>
          <a:p>
            <a:pPr marL="0" lvl="0" indent="0" algn="l" rtl="0">
              <a:lnSpc>
                <a:spcPct val="100000"/>
              </a:lnSpc>
              <a:spcBef>
                <a:spcPts val="900"/>
              </a:spcBef>
              <a:spcAft>
                <a:spcPts val="0"/>
              </a:spcAft>
              <a:buSzPts val="1800"/>
              <a:buNone/>
            </a:pPr>
            <a:endParaRPr sz="1000">
              <a:solidFill>
                <a:srgbClr val="000000"/>
              </a:solidFill>
              <a:latin typeface="Calibri"/>
              <a:ea typeface="Calibri"/>
              <a:cs typeface="Calibri"/>
              <a:sym typeface="Calibri"/>
            </a:endParaRPr>
          </a:p>
          <a:p>
            <a:pPr marL="0" lvl="0" indent="0" algn="l" rtl="0">
              <a:lnSpc>
                <a:spcPct val="100000"/>
              </a:lnSpc>
              <a:spcBef>
                <a:spcPts val="900"/>
              </a:spcBef>
              <a:spcAft>
                <a:spcPts val="0"/>
              </a:spcAft>
              <a:buSzPts val="1800"/>
              <a:buNone/>
            </a:pPr>
            <a:r>
              <a:rPr lang="en" sz="1200">
                <a:solidFill>
                  <a:srgbClr val="339966"/>
                </a:solidFill>
                <a:latin typeface="Arial"/>
                <a:ea typeface="Arial"/>
                <a:cs typeface="Arial"/>
                <a:sym typeface="Arial"/>
              </a:rPr>
              <a:t> </a:t>
            </a:r>
            <a:endParaRPr sz="1200">
              <a:solidFill>
                <a:srgbClr val="000000"/>
              </a:solidFill>
              <a:latin typeface="Calibri"/>
              <a:ea typeface="Calibri"/>
              <a:cs typeface="Calibri"/>
              <a:sym typeface="Calibri"/>
            </a:endParaRPr>
          </a:p>
          <a:p>
            <a:pPr marL="0" lvl="0" indent="0" algn="l" rtl="0">
              <a:lnSpc>
                <a:spcPct val="115000"/>
              </a:lnSpc>
              <a:spcBef>
                <a:spcPts val="200"/>
              </a:spcBef>
              <a:spcAft>
                <a:spcPts val="1600"/>
              </a:spcAft>
              <a:buSzPts val="1800"/>
              <a:buNone/>
            </a:pPr>
            <a:endParaRPr sz="1400"/>
          </a:p>
        </p:txBody>
      </p:sp>
      <p:sp>
        <p:nvSpPr>
          <p:cNvPr id="474" name="Google Shape;474;p32"/>
          <p:cNvSpPr txBox="1"/>
          <p:nvPr/>
        </p:nvSpPr>
        <p:spPr>
          <a:xfrm>
            <a:off x="4650225" y="2735050"/>
            <a:ext cx="5290500" cy="222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900"/>
              </a:spcBef>
              <a:spcAft>
                <a:spcPts val="0"/>
              </a:spcAft>
              <a:buClr>
                <a:srgbClr val="000000"/>
              </a:buClr>
              <a:buSzPts val="1200"/>
              <a:buFont typeface="Arial"/>
              <a:buNone/>
            </a:pPr>
            <a:r>
              <a:rPr lang="en" b="1" i="0" u="sng" strike="noStrike" cap="none">
                <a:solidFill>
                  <a:srgbClr val="FFFFFF"/>
                </a:solidFill>
                <a:latin typeface="Calibri"/>
                <a:ea typeface="Calibri"/>
                <a:cs typeface="Calibri"/>
                <a:sym typeface="Calibri"/>
              </a:rPr>
              <a:t>Clackamas River Basin Council</a:t>
            </a:r>
            <a:endParaRPr b="1" i="0" u="sng" strike="noStrike" cap="none">
              <a:solidFill>
                <a:srgbClr val="FFFFFF"/>
              </a:solidFill>
              <a:latin typeface="Calibri"/>
              <a:ea typeface="Calibri"/>
              <a:cs typeface="Calibri"/>
              <a:sym typeface="Calibri"/>
            </a:endParaRPr>
          </a:p>
          <a:p>
            <a:pPr marL="0" marR="0" lvl="0" indent="0" algn="l" rtl="0">
              <a:lnSpc>
                <a:spcPct val="100000"/>
              </a:lnSpc>
              <a:spcBef>
                <a:spcPts val="900"/>
              </a:spcBef>
              <a:spcAft>
                <a:spcPts val="0"/>
              </a:spcAft>
              <a:buClr>
                <a:srgbClr val="000000"/>
              </a:buClr>
              <a:buSzPts val="1200"/>
              <a:buFont typeface="Arial"/>
              <a:buNone/>
            </a:pPr>
            <a:r>
              <a:rPr lang="en" b="1" i="0" u="none" strike="noStrike" cap="none">
                <a:solidFill>
                  <a:srgbClr val="FFFFFF"/>
                </a:solidFill>
                <a:latin typeface="Calibri"/>
                <a:ea typeface="Calibri"/>
                <a:cs typeface="Calibri"/>
                <a:sym typeface="Calibri"/>
              </a:rPr>
              <a:t>Suzi Cloutier</a:t>
            </a:r>
            <a:r>
              <a:rPr lang="en" b="0" i="0" u="none" strike="noStrike" cap="none">
                <a:solidFill>
                  <a:srgbClr val="FFFFFF"/>
                </a:solidFill>
                <a:latin typeface="Calibri"/>
                <a:ea typeface="Calibri"/>
                <a:cs typeface="Calibri"/>
                <a:sym typeface="Calibri"/>
              </a:rPr>
              <a:t>, </a:t>
            </a:r>
            <a:r>
              <a:rPr lang="en" b="0" i="1" u="none" strike="noStrike" cap="none">
                <a:solidFill>
                  <a:srgbClr val="FFFFFF"/>
                </a:solidFill>
                <a:latin typeface="Calibri"/>
                <a:ea typeface="Calibri"/>
                <a:cs typeface="Calibri"/>
                <a:sym typeface="Calibri"/>
              </a:rPr>
              <a:t>Stewardship and Communications Manager</a:t>
            </a:r>
            <a:endParaRPr b="0" i="1" u="none" strike="noStrike" cap="none">
              <a:solidFill>
                <a:srgbClr val="FFFFFF"/>
              </a:solidFill>
              <a:latin typeface="Calibri"/>
              <a:ea typeface="Calibri"/>
              <a:cs typeface="Calibri"/>
              <a:sym typeface="Calibri"/>
            </a:endParaRPr>
          </a:p>
          <a:p>
            <a:pPr marL="0" marR="0" lvl="0" indent="0" algn="l" rtl="0">
              <a:lnSpc>
                <a:spcPct val="100000"/>
              </a:lnSpc>
              <a:spcBef>
                <a:spcPts val="900"/>
              </a:spcBef>
              <a:spcAft>
                <a:spcPts val="0"/>
              </a:spcAft>
              <a:buClr>
                <a:srgbClr val="000000"/>
              </a:buClr>
              <a:buSzPts val="1200"/>
              <a:buFont typeface="Arial"/>
              <a:buNone/>
            </a:pPr>
            <a:r>
              <a:rPr lang="en" b="0" i="0" u="none" strike="noStrike" cap="none">
                <a:solidFill>
                  <a:srgbClr val="FFFFFF"/>
                </a:solidFill>
                <a:latin typeface="Arial"/>
                <a:ea typeface="Arial"/>
                <a:cs typeface="Arial"/>
                <a:sym typeface="Arial"/>
              </a:rPr>
              <a:t> 	</a:t>
            </a:r>
            <a:r>
              <a:rPr lang="en" b="0" i="0" u="none" strike="noStrike" cap="none">
                <a:solidFill>
                  <a:srgbClr val="FFFFFF"/>
                </a:solidFill>
                <a:latin typeface="Calibri"/>
                <a:ea typeface="Calibri"/>
                <a:cs typeface="Calibri"/>
                <a:sym typeface="Calibri"/>
              </a:rPr>
              <a:t>P: (503) 303-4372 or (503)341-1102</a:t>
            </a:r>
            <a:endParaRPr b="0" i="0" u="none" strike="noStrike" cap="none">
              <a:solidFill>
                <a:srgbClr val="FFFFFF"/>
              </a:solidFill>
              <a:latin typeface="Calibri"/>
              <a:ea typeface="Calibri"/>
              <a:cs typeface="Calibri"/>
              <a:sym typeface="Calibri"/>
            </a:endParaRPr>
          </a:p>
          <a:p>
            <a:pPr marL="0" marR="0" lvl="0" indent="0" algn="l" rtl="0">
              <a:lnSpc>
                <a:spcPct val="100000"/>
              </a:lnSpc>
              <a:spcBef>
                <a:spcPts val="900"/>
              </a:spcBef>
              <a:spcAft>
                <a:spcPts val="0"/>
              </a:spcAft>
              <a:buClr>
                <a:srgbClr val="000000"/>
              </a:buClr>
              <a:buSzPts val="1200"/>
              <a:buFont typeface="Arial"/>
              <a:buNone/>
            </a:pPr>
            <a:r>
              <a:rPr lang="en" b="0" i="0" u="none" strike="noStrike" cap="none">
                <a:solidFill>
                  <a:srgbClr val="FFFFFF"/>
                </a:solidFill>
                <a:latin typeface="Arial"/>
                <a:ea typeface="Arial"/>
                <a:cs typeface="Arial"/>
                <a:sym typeface="Arial"/>
              </a:rPr>
              <a:t> 	</a:t>
            </a:r>
            <a:r>
              <a:rPr lang="en" b="0" i="0" u="none" strike="noStrike" cap="none">
                <a:solidFill>
                  <a:srgbClr val="FFFFFF"/>
                </a:solidFill>
                <a:latin typeface="Calibri"/>
                <a:ea typeface="Calibri"/>
                <a:cs typeface="Calibri"/>
                <a:sym typeface="Calibri"/>
              </a:rPr>
              <a:t>E: </a:t>
            </a:r>
            <a:r>
              <a:rPr lang="en" b="0" i="0" u="sng" strike="noStrike" cap="none">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suzi@clackamasriver.org</a:t>
            </a:r>
            <a:r>
              <a:rPr lang="en" sz="1600" b="0" i="0" u="none" strike="noStrike" cap="none">
                <a:solidFill>
                  <a:srgbClr val="FFFFFF"/>
                </a:solidFill>
                <a:latin typeface="Calibri"/>
                <a:ea typeface="Calibri"/>
                <a:cs typeface="Calibri"/>
                <a:sym typeface="Calibri"/>
              </a:rPr>
              <a:t> </a:t>
            </a:r>
            <a:endParaRPr sz="1600" b="0" i="0" u="none" strike="noStrike" cap="none">
              <a:solidFill>
                <a:srgbClr val="FFFFFF"/>
              </a:solidFill>
              <a:latin typeface="Calibri"/>
              <a:ea typeface="Calibri"/>
              <a:cs typeface="Calibri"/>
              <a:sym typeface="Calibri"/>
            </a:endParaRPr>
          </a:p>
          <a:p>
            <a:pPr marL="0" marR="0" lvl="0" indent="0" algn="l" rtl="0">
              <a:lnSpc>
                <a:spcPct val="100000"/>
              </a:lnSpc>
              <a:spcBef>
                <a:spcPts val="900"/>
              </a:spcBef>
              <a:spcAft>
                <a:spcPts val="200"/>
              </a:spcAft>
              <a:buClr>
                <a:srgbClr val="000000"/>
              </a:buClr>
              <a:buSzPts val="1200"/>
              <a:buFont typeface="Arial"/>
              <a:buNone/>
            </a:pPr>
            <a:endParaRPr sz="1200" b="0" i="0" u="none" strike="noStrike" cap="none">
              <a:solidFill>
                <a:srgbClr val="DBF5F9"/>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3"/>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4200"/>
              <a:buNone/>
            </a:pPr>
            <a:r>
              <a:rPr lang="en"/>
              <a:t>Contact Information</a:t>
            </a:r>
            <a:endParaRPr/>
          </a:p>
        </p:txBody>
      </p:sp>
      <p:sp>
        <p:nvSpPr>
          <p:cNvPr id="480" name="Google Shape;480;p33"/>
          <p:cNvSpPr txBox="1"/>
          <p:nvPr/>
        </p:nvSpPr>
        <p:spPr>
          <a:xfrm>
            <a:off x="4896375" y="386150"/>
            <a:ext cx="4077600" cy="385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600" b="1" i="0" u="sng" strike="noStrike" cap="none">
                <a:solidFill>
                  <a:srgbClr val="FFFFFF"/>
                </a:solidFill>
                <a:latin typeface="Calibri"/>
                <a:ea typeface="Calibri"/>
                <a:cs typeface="Calibri"/>
                <a:sym typeface="Calibri"/>
              </a:rPr>
              <a:t>C</a:t>
            </a:r>
            <a:r>
              <a:rPr lang="en" b="1" i="0" u="sng" strike="noStrike" cap="none">
                <a:solidFill>
                  <a:srgbClr val="FFFFFF"/>
                </a:solidFill>
                <a:latin typeface="Calibri"/>
                <a:ea typeface="Calibri"/>
                <a:cs typeface="Calibri"/>
                <a:sym typeface="Calibri"/>
              </a:rPr>
              <a:t>lackamas Soil and Water Conservation District</a:t>
            </a:r>
            <a:endParaRPr b="1" i="0" u="sng"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b="1" i="0" u="sng"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 b="1" i="0" u="none" strike="noStrike" cap="none">
                <a:solidFill>
                  <a:srgbClr val="FFFFFF"/>
                </a:solidFill>
                <a:latin typeface="Calibri"/>
                <a:ea typeface="Calibri"/>
                <a:cs typeface="Calibri"/>
                <a:sym typeface="Calibri"/>
              </a:rPr>
              <a:t>Lisa Kilders, </a:t>
            </a:r>
            <a:r>
              <a:rPr lang="en" b="0" i="1" u="none" strike="noStrike" cap="none">
                <a:solidFill>
                  <a:srgbClr val="FFFFFF"/>
                </a:solidFill>
                <a:latin typeface="Calibri"/>
                <a:ea typeface="Calibri"/>
                <a:cs typeface="Calibri"/>
                <a:sym typeface="Calibri"/>
              </a:rPr>
              <a:t>Education and Outreach Program Manager</a:t>
            </a:r>
            <a:endParaRPr b="0" i="1"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b="0" i="1"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 b="0" i="0" u="none" strike="noStrike" cap="none">
                <a:solidFill>
                  <a:srgbClr val="FFFFFF"/>
                </a:solidFill>
                <a:latin typeface="Calibri"/>
                <a:ea typeface="Calibri"/>
                <a:cs typeface="Calibri"/>
                <a:sym typeface="Calibri"/>
              </a:rPr>
              <a:t>	P: (503) 210-6002</a:t>
            </a:r>
            <a:endParaRPr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b="0" i="0" u="none" strike="noStrike" cap="none">
              <a:solidFill>
                <a:srgbClr val="FFFFFF"/>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1200"/>
              <a:buFont typeface="Arial"/>
              <a:buNone/>
            </a:pPr>
            <a:r>
              <a:rPr lang="en" b="0" i="0" u="none" strike="noStrike" cap="none">
                <a:solidFill>
                  <a:srgbClr val="FFFFFF"/>
                </a:solidFill>
                <a:latin typeface="Calibri"/>
                <a:ea typeface="Calibri"/>
                <a:cs typeface="Calibri"/>
                <a:sym typeface="Calibri"/>
              </a:rPr>
              <a:t>E: </a:t>
            </a:r>
            <a:r>
              <a:rPr lang="en" b="0" i="0" u="sng" strike="noStrike" cap="none">
                <a:solidFill>
                  <a:srgbClr val="FFFF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lkilders@conservationdistrict.org</a:t>
            </a:r>
            <a:r>
              <a:rPr lang="en" sz="1200" b="0" i="0" u="none" strike="noStrike" cap="none">
                <a:solidFill>
                  <a:srgbClr val="FFFFFF"/>
                </a:solidFill>
                <a:latin typeface="Calibri"/>
                <a:ea typeface="Calibri"/>
                <a:cs typeface="Calibri"/>
                <a:sym typeface="Calibri"/>
              </a:rPr>
              <a:t> </a:t>
            </a:r>
            <a:endParaRPr sz="1200" b="0" i="0" u="none" strike="noStrike" cap="none">
              <a:solidFill>
                <a:srgbClr val="FFFFFF"/>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1200"/>
              <a:buFont typeface="Arial"/>
              <a:buNone/>
            </a:pPr>
            <a:endParaRPr sz="1200">
              <a:solidFill>
                <a:srgbClr val="FFFFFF"/>
              </a:solidFill>
              <a:latin typeface="Calibri"/>
              <a:ea typeface="Calibri"/>
              <a:cs typeface="Calibri"/>
              <a:sym typeface="Calibri"/>
            </a:endParaRPr>
          </a:p>
          <a:p>
            <a:pPr marL="0" lvl="0" indent="0" algn="l" rtl="0">
              <a:spcBef>
                <a:spcPts val="0"/>
              </a:spcBef>
              <a:spcAft>
                <a:spcPts val="0"/>
              </a:spcAft>
              <a:buClr>
                <a:srgbClr val="000000"/>
              </a:buClr>
              <a:buSzPts val="1200"/>
              <a:buFont typeface="Arial"/>
              <a:buNone/>
            </a:pPr>
            <a:r>
              <a:rPr lang="en" b="1">
                <a:solidFill>
                  <a:schemeClr val="lt1"/>
                </a:solidFill>
                <a:latin typeface="Calibri"/>
                <a:ea typeface="Calibri"/>
                <a:cs typeface="Calibri"/>
                <a:sym typeface="Calibri"/>
              </a:rPr>
              <a:t>Nicole Ahr, </a:t>
            </a:r>
            <a:r>
              <a:rPr lang="en" i="1">
                <a:solidFill>
                  <a:schemeClr val="lt1"/>
                </a:solidFill>
                <a:latin typeface="Calibri"/>
                <a:ea typeface="Calibri"/>
                <a:cs typeface="Calibri"/>
                <a:sym typeface="Calibri"/>
              </a:rPr>
              <a:t>Conservation Specialist</a:t>
            </a:r>
            <a:endParaRPr i="1">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1200"/>
              <a:buFont typeface="Arial"/>
              <a:buNone/>
            </a:pPr>
            <a:endParaRPr i="1">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1200"/>
              <a:buFont typeface="Arial"/>
              <a:buNone/>
            </a:pPr>
            <a:r>
              <a:rPr lang="en">
                <a:solidFill>
                  <a:schemeClr val="lt1"/>
                </a:solidFill>
                <a:latin typeface="Calibri"/>
                <a:ea typeface="Calibri"/>
                <a:cs typeface="Calibri"/>
                <a:sym typeface="Calibri"/>
              </a:rPr>
              <a:t>	P: (503) 210-6002</a:t>
            </a:r>
            <a:endParaRPr>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1200"/>
              <a:buFont typeface="Arial"/>
              <a:buNone/>
            </a:pPr>
            <a:endParaRPr>
              <a:solidFill>
                <a:schemeClr val="lt1"/>
              </a:solidFill>
              <a:latin typeface="Calibri"/>
              <a:ea typeface="Calibri"/>
              <a:cs typeface="Calibri"/>
              <a:sym typeface="Calibri"/>
            </a:endParaRPr>
          </a:p>
          <a:p>
            <a:pPr marL="0" lvl="0" indent="457200" algn="l" rtl="0">
              <a:spcBef>
                <a:spcPts val="0"/>
              </a:spcBef>
              <a:spcAft>
                <a:spcPts val="0"/>
              </a:spcAft>
              <a:buClr>
                <a:srgbClr val="000000"/>
              </a:buClr>
              <a:buSzPts val="1200"/>
              <a:buFont typeface="Arial"/>
              <a:buNone/>
            </a:pPr>
            <a:r>
              <a:rPr lang="en">
                <a:solidFill>
                  <a:schemeClr val="lt1"/>
                </a:solidFill>
                <a:latin typeface="Calibri"/>
                <a:ea typeface="Calibri"/>
                <a:cs typeface="Calibri"/>
                <a:sym typeface="Calibri"/>
              </a:rPr>
              <a:t>E: nahr</a:t>
            </a:r>
            <a:r>
              <a:rPr lang="en"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@conservationdistrict.org</a:t>
            </a:r>
            <a:r>
              <a:rPr lang="en" sz="1200">
                <a:solidFill>
                  <a:schemeClr val="lt1"/>
                </a:solidFill>
                <a:latin typeface="Calibri"/>
                <a:ea typeface="Calibri"/>
                <a:cs typeface="Calibri"/>
                <a:sym typeface="Calibri"/>
              </a:rPr>
              <a:t> </a:t>
            </a:r>
            <a:endParaRPr sz="1200">
              <a:solidFill>
                <a:srgbClr val="FFFFFF"/>
              </a:solidFill>
              <a:latin typeface="Calibri"/>
              <a:ea typeface="Calibri"/>
              <a:cs typeface="Calibri"/>
              <a:sym typeface="Calibri"/>
            </a:endParaRPr>
          </a:p>
          <a:p>
            <a:pPr marL="0" lvl="0" indent="457200" algn="l" rtl="0">
              <a:spcBef>
                <a:spcPts val="0"/>
              </a:spcBef>
              <a:spcAft>
                <a:spcPts val="0"/>
              </a:spcAft>
              <a:buClr>
                <a:srgbClr val="000000"/>
              </a:buClr>
              <a:buSzPts val="1200"/>
              <a:buFont typeface="Arial"/>
              <a:buNone/>
            </a:pPr>
            <a:endParaRPr sz="1200">
              <a:solidFill>
                <a:srgbClr val="FFFFFF"/>
              </a:solidFill>
              <a:latin typeface="Calibri"/>
              <a:ea typeface="Calibri"/>
              <a:cs typeface="Calibri"/>
              <a:sym typeface="Calibri"/>
            </a:endParaRPr>
          </a:p>
          <a:p>
            <a:pPr marL="0" marR="0" lvl="0" indent="0" algn="l" rtl="0">
              <a:lnSpc>
                <a:spcPct val="100000"/>
              </a:lnSpc>
              <a:spcBef>
                <a:spcPts val="900"/>
              </a:spcBef>
              <a:spcAft>
                <a:spcPts val="0"/>
              </a:spcAft>
              <a:buClr>
                <a:srgbClr val="000000"/>
              </a:buClr>
              <a:buSzPts val="1200"/>
              <a:buFont typeface="Arial"/>
              <a:buNone/>
            </a:pPr>
            <a:r>
              <a:rPr lang="en" b="1" i="0" u="sng" strike="noStrike" cap="none">
                <a:solidFill>
                  <a:srgbClr val="FFFFFF"/>
                </a:solidFill>
                <a:latin typeface="Calibri"/>
                <a:ea typeface="Calibri"/>
                <a:cs typeface="Calibri"/>
                <a:sym typeface="Calibri"/>
              </a:rPr>
              <a:t>Backyard Habitat Certification Program </a:t>
            </a:r>
            <a:endParaRPr b="1" i="0" u="sng" strike="noStrike" cap="none">
              <a:solidFill>
                <a:srgbClr val="FFFFFF"/>
              </a:solidFill>
              <a:latin typeface="Calibri"/>
              <a:ea typeface="Calibri"/>
              <a:cs typeface="Calibri"/>
              <a:sym typeface="Calibri"/>
            </a:endParaRPr>
          </a:p>
          <a:p>
            <a:pPr marL="0" marR="0" lvl="0" indent="0" algn="l" rtl="0">
              <a:lnSpc>
                <a:spcPct val="100000"/>
              </a:lnSpc>
              <a:spcBef>
                <a:spcPts val="900"/>
              </a:spcBef>
              <a:spcAft>
                <a:spcPts val="0"/>
              </a:spcAft>
              <a:buClr>
                <a:srgbClr val="000000"/>
              </a:buClr>
              <a:buSzPts val="1200"/>
              <a:buFont typeface="Arial"/>
              <a:buNone/>
            </a:pPr>
            <a:r>
              <a:rPr lang="en" b="1" i="0" u="none" strike="noStrike" cap="none">
                <a:solidFill>
                  <a:srgbClr val="FFFFFF"/>
                </a:solidFill>
                <a:latin typeface="Calibri"/>
                <a:ea typeface="Calibri"/>
                <a:cs typeface="Calibri"/>
                <a:sym typeface="Calibri"/>
              </a:rPr>
              <a:t>Antonya Pickard, </a:t>
            </a:r>
            <a:r>
              <a:rPr lang="en" b="0" i="1" u="none" strike="noStrike" cap="none">
                <a:solidFill>
                  <a:srgbClr val="FFFFFF"/>
                </a:solidFill>
                <a:latin typeface="Calibri"/>
                <a:ea typeface="Calibri"/>
                <a:cs typeface="Calibri"/>
                <a:sym typeface="Calibri"/>
              </a:rPr>
              <a:t>Habitat Technician</a:t>
            </a:r>
            <a:endParaRPr b="0" i="1" u="none" strike="noStrike" cap="none">
              <a:solidFill>
                <a:srgbClr val="FFFFFF"/>
              </a:solidFill>
              <a:latin typeface="Calibri"/>
              <a:ea typeface="Calibri"/>
              <a:cs typeface="Calibri"/>
              <a:sym typeface="Calibri"/>
            </a:endParaRPr>
          </a:p>
          <a:p>
            <a:pPr marL="0" marR="0" lvl="0" indent="0" algn="l" rtl="0">
              <a:lnSpc>
                <a:spcPct val="100000"/>
              </a:lnSpc>
              <a:spcBef>
                <a:spcPts val="900"/>
              </a:spcBef>
              <a:spcAft>
                <a:spcPts val="0"/>
              </a:spcAft>
              <a:buClr>
                <a:srgbClr val="000000"/>
              </a:buClr>
              <a:buSzPts val="1200"/>
              <a:buFont typeface="Arial"/>
              <a:buNone/>
            </a:pPr>
            <a:r>
              <a:rPr lang="en" b="0" i="0" u="none" strike="noStrike" cap="none">
                <a:solidFill>
                  <a:srgbClr val="FFFFFF"/>
                </a:solidFill>
                <a:latin typeface="Calibri"/>
                <a:ea typeface="Calibri"/>
                <a:cs typeface="Calibri"/>
                <a:sym typeface="Calibri"/>
              </a:rPr>
              <a:t>	P: (503)739-5460</a:t>
            </a:r>
            <a:endParaRPr b="0" i="0" u="none" strike="noStrike" cap="none">
              <a:solidFill>
                <a:srgbClr val="FFFFFF"/>
              </a:solidFill>
              <a:latin typeface="Calibri"/>
              <a:ea typeface="Calibri"/>
              <a:cs typeface="Calibri"/>
              <a:sym typeface="Calibri"/>
            </a:endParaRPr>
          </a:p>
          <a:p>
            <a:pPr marL="0" marR="0" lvl="0" indent="0" algn="l" rtl="0">
              <a:lnSpc>
                <a:spcPct val="100000"/>
              </a:lnSpc>
              <a:spcBef>
                <a:spcPts val="900"/>
              </a:spcBef>
              <a:spcAft>
                <a:spcPts val="0"/>
              </a:spcAft>
              <a:buClr>
                <a:srgbClr val="000000"/>
              </a:buClr>
              <a:buSzPts val="1200"/>
              <a:buFont typeface="Arial"/>
              <a:buNone/>
            </a:pPr>
            <a:r>
              <a:rPr lang="en" b="0" i="0" u="none" strike="noStrike" cap="none">
                <a:solidFill>
                  <a:srgbClr val="FFFFFF"/>
                </a:solidFill>
                <a:latin typeface="Calibri"/>
                <a:ea typeface="Calibri"/>
                <a:cs typeface="Calibri"/>
                <a:sym typeface="Calibri"/>
              </a:rPr>
              <a:t>	E: eco.outdoordiva@gmail.com</a:t>
            </a:r>
            <a:endParaRPr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sng"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bf62297c80_2_226"/>
          <p:cNvSpPr txBox="1">
            <a:spLocks noGrp="1"/>
          </p:cNvSpPr>
          <p:nvPr>
            <p:ph type="title"/>
          </p:nvPr>
        </p:nvSpPr>
        <p:spPr>
          <a:xfrm>
            <a:off x="181500" y="859650"/>
            <a:ext cx="4045200" cy="347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4500"/>
              <a:t>Share Out</a:t>
            </a:r>
            <a:endParaRPr sz="5100"/>
          </a:p>
        </p:txBody>
      </p:sp>
      <p:sp>
        <p:nvSpPr>
          <p:cNvPr id="95" name="Google Shape;95;gbf62297c80_2_226"/>
          <p:cNvSpPr txBox="1">
            <a:spLocks noGrp="1"/>
          </p:cNvSpPr>
          <p:nvPr>
            <p:ph type="body" idx="2"/>
          </p:nvPr>
        </p:nvSpPr>
        <p:spPr>
          <a:xfrm>
            <a:off x="4884550" y="884375"/>
            <a:ext cx="3837000" cy="3948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sz="2600">
              <a:solidFill>
                <a:srgbClr val="FFFFFF"/>
              </a:solidFill>
            </a:endParaRPr>
          </a:p>
          <a:p>
            <a:pPr marL="0" lvl="0" indent="0" algn="l" rtl="0">
              <a:lnSpc>
                <a:spcPct val="100000"/>
              </a:lnSpc>
              <a:spcBef>
                <a:spcPts val="0"/>
              </a:spcBef>
              <a:spcAft>
                <a:spcPts val="0"/>
              </a:spcAft>
              <a:buNone/>
            </a:pPr>
            <a:endParaRPr sz="2600">
              <a:solidFill>
                <a:srgbClr val="FFFFFF"/>
              </a:solidFill>
            </a:endParaRPr>
          </a:p>
          <a:p>
            <a:pPr marL="457200" lvl="0" indent="-393700" algn="l" rtl="0">
              <a:lnSpc>
                <a:spcPct val="100000"/>
              </a:lnSpc>
              <a:spcBef>
                <a:spcPts val="0"/>
              </a:spcBef>
              <a:spcAft>
                <a:spcPts val="0"/>
              </a:spcAft>
              <a:buClr>
                <a:srgbClr val="FFFFFF"/>
              </a:buClr>
              <a:buSzPts val="2600"/>
              <a:buFont typeface="Open Sans"/>
              <a:buChar char="●"/>
            </a:pPr>
            <a:r>
              <a:rPr lang="en" sz="2600">
                <a:solidFill>
                  <a:srgbClr val="FFFFFF"/>
                </a:solidFill>
              </a:rPr>
              <a:t>Select one member of your group to share a key takeaway or question on behalf of the group</a:t>
            </a:r>
            <a:endParaRPr sz="2600">
              <a:solidFill>
                <a:srgbClr val="FFFFFF"/>
              </a:solidFill>
            </a:endParaRPr>
          </a:p>
          <a:p>
            <a:pPr marL="457200" lvl="0" indent="0" algn="l" rtl="0">
              <a:lnSpc>
                <a:spcPct val="100000"/>
              </a:lnSpc>
              <a:spcBef>
                <a:spcPts val="0"/>
              </a:spcBef>
              <a:spcAft>
                <a:spcPts val="0"/>
              </a:spcAft>
              <a:buNone/>
            </a:pPr>
            <a:endParaRPr sz="2600">
              <a:solidFill>
                <a:srgbClr val="FFFFFF"/>
              </a:solidFill>
            </a:endParaRPr>
          </a:p>
          <a:p>
            <a:pPr marL="0" lvl="0" indent="0" algn="l" rtl="0">
              <a:lnSpc>
                <a:spcPct val="100000"/>
              </a:lnSpc>
              <a:spcBef>
                <a:spcPts val="0"/>
              </a:spcBef>
              <a:spcAft>
                <a:spcPts val="0"/>
              </a:spcAft>
              <a:buNone/>
            </a:pPr>
            <a:endParaRPr sz="2600">
              <a:solidFill>
                <a:srgbClr val="FFFFFF"/>
              </a:solidFill>
            </a:endParaRPr>
          </a:p>
          <a:p>
            <a:pPr marL="0" lvl="0" indent="0" algn="l" rtl="0">
              <a:lnSpc>
                <a:spcPct val="115000"/>
              </a:lnSpc>
              <a:spcBef>
                <a:spcPts val="200"/>
              </a:spcBef>
              <a:spcAft>
                <a:spcPts val="1600"/>
              </a:spcAft>
              <a:buSzPts val="1400"/>
              <a:buNone/>
            </a:pPr>
            <a:endParaRPr/>
          </a:p>
        </p:txBody>
      </p:sp>
      <p:pic>
        <p:nvPicPr>
          <p:cNvPr id="96" name="Google Shape;96;gbf62297c80_2_2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384064" y="1479439"/>
            <a:ext cx="3621197" cy="31177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c3da09ce69_0_0"/>
          <p:cNvSpPr txBox="1">
            <a:spLocks noGrp="1"/>
          </p:cNvSpPr>
          <p:nvPr>
            <p:ph type="title"/>
          </p:nvPr>
        </p:nvSpPr>
        <p:spPr>
          <a:xfrm>
            <a:off x="286350" y="198675"/>
            <a:ext cx="8571300" cy="942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700"/>
              <a:buNone/>
            </a:pPr>
            <a:r>
              <a:rPr lang="en"/>
              <a:t>Pesticide Reduction</a:t>
            </a:r>
            <a:endParaRPr/>
          </a:p>
        </p:txBody>
      </p:sp>
      <p:pic>
        <p:nvPicPr>
          <p:cNvPr id="102" name="Google Shape;102;gc3da09ce69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225" y="1172476"/>
            <a:ext cx="4444776" cy="3333575"/>
          </a:xfrm>
          <a:prstGeom prst="rect">
            <a:avLst/>
          </a:prstGeom>
          <a:noFill/>
          <a:ln>
            <a:noFill/>
          </a:ln>
        </p:spPr>
      </p:pic>
      <p:pic>
        <p:nvPicPr>
          <p:cNvPr id="103" name="Google Shape;103;gc3da09ce69_0_0"/>
          <p:cNvPicPr preferRelativeResize="0"/>
          <p:nvPr/>
        </p:nvPicPr>
        <p:blipFill rotWithShape="1">
          <a:blip r:embed="rId4">
            <a:alphaModFix/>
          </a:blip>
          <a:srcRect/>
          <a:stretch/>
        </p:blipFill>
        <p:spPr>
          <a:xfrm>
            <a:off x="4332700" y="1172476"/>
            <a:ext cx="4886907" cy="3333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c3da09ce69_0_6"/>
          <p:cNvSpPr txBox="1">
            <a:spLocks noGrp="1"/>
          </p:cNvSpPr>
          <p:nvPr>
            <p:ph type="title"/>
          </p:nvPr>
        </p:nvSpPr>
        <p:spPr>
          <a:xfrm>
            <a:off x="233775" y="611100"/>
            <a:ext cx="6428400" cy="706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700"/>
              <a:buNone/>
            </a:pPr>
            <a:endParaRPr/>
          </a:p>
        </p:txBody>
      </p:sp>
      <p:pic>
        <p:nvPicPr>
          <p:cNvPr id="109" name="Google Shape;109;gc3da09ce69_0_6"/>
          <p:cNvPicPr preferRelativeResize="0"/>
          <p:nvPr/>
        </p:nvPicPr>
        <p:blipFill rotWithShape="1">
          <a:blip r:embed="rId3">
            <a:alphaModFix/>
          </a:blip>
          <a:srcRect/>
          <a:stretch/>
        </p:blipFill>
        <p:spPr>
          <a:xfrm>
            <a:off x="2356063" y="206663"/>
            <a:ext cx="4482576" cy="2158275"/>
          </a:xfrm>
          <a:prstGeom prst="rect">
            <a:avLst/>
          </a:prstGeom>
          <a:noFill/>
          <a:ln>
            <a:noFill/>
          </a:ln>
        </p:spPr>
      </p:pic>
      <p:pic>
        <p:nvPicPr>
          <p:cNvPr id="110" name="Google Shape;110;gc3da09ce69_0_6"/>
          <p:cNvPicPr preferRelativeResize="0"/>
          <p:nvPr/>
        </p:nvPicPr>
        <p:blipFill rotWithShape="1">
          <a:blip r:embed="rId4">
            <a:alphaModFix/>
          </a:blip>
          <a:srcRect/>
          <a:stretch/>
        </p:blipFill>
        <p:spPr>
          <a:xfrm>
            <a:off x="141300" y="2647449"/>
            <a:ext cx="4482550" cy="2251192"/>
          </a:xfrm>
          <a:prstGeom prst="rect">
            <a:avLst/>
          </a:prstGeom>
          <a:noFill/>
          <a:ln>
            <a:noFill/>
          </a:ln>
        </p:spPr>
      </p:pic>
      <p:pic>
        <p:nvPicPr>
          <p:cNvPr id="111" name="Google Shape;111;gc3da09ce69_0_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6727" y="2647450"/>
            <a:ext cx="4333548" cy="2251200"/>
          </a:xfrm>
          <a:prstGeom prst="rect">
            <a:avLst/>
          </a:prstGeom>
          <a:noFill/>
          <a:ln>
            <a:noFill/>
          </a:ln>
        </p:spPr>
      </p:pic>
      <p:pic>
        <p:nvPicPr>
          <p:cNvPr id="112" name="Google Shape;112;gc3da09ce69_0_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01" y="105425"/>
            <a:ext cx="2214775" cy="24181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c3da09ce69_0_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4125" y="2269300"/>
            <a:ext cx="3629775" cy="2687901"/>
          </a:xfrm>
          <a:prstGeom prst="rect">
            <a:avLst/>
          </a:prstGeom>
          <a:noFill/>
          <a:ln>
            <a:noFill/>
          </a:ln>
        </p:spPr>
      </p:pic>
      <p:pic>
        <p:nvPicPr>
          <p:cNvPr id="118" name="Google Shape;118;gc3da09ce69_0_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67250" y="2213526"/>
            <a:ext cx="3969724" cy="2743674"/>
          </a:xfrm>
          <a:prstGeom prst="rect">
            <a:avLst/>
          </a:prstGeom>
          <a:noFill/>
          <a:ln>
            <a:noFill/>
          </a:ln>
        </p:spPr>
      </p:pic>
      <p:pic>
        <p:nvPicPr>
          <p:cNvPr id="119" name="Google Shape;119;gc3da09ce69_0_14"/>
          <p:cNvPicPr preferRelativeResize="0"/>
          <p:nvPr/>
        </p:nvPicPr>
        <p:blipFill rotWithShape="1">
          <a:blip r:embed="rId5">
            <a:alphaModFix/>
          </a:blip>
          <a:srcRect/>
          <a:stretch/>
        </p:blipFill>
        <p:spPr>
          <a:xfrm>
            <a:off x="1338828" y="162931"/>
            <a:ext cx="1944100" cy="1944100"/>
          </a:xfrm>
          <a:prstGeom prst="rect">
            <a:avLst/>
          </a:prstGeom>
          <a:noFill/>
          <a:ln>
            <a:noFill/>
          </a:ln>
        </p:spPr>
      </p:pic>
      <p:pic>
        <p:nvPicPr>
          <p:cNvPr id="120" name="Google Shape;120;gc3da09ce69_0_14"/>
          <p:cNvPicPr preferRelativeResize="0"/>
          <p:nvPr/>
        </p:nvPicPr>
        <p:blipFill rotWithShape="1">
          <a:blip r:embed="rId6">
            <a:alphaModFix/>
          </a:blip>
          <a:srcRect/>
          <a:stretch/>
        </p:blipFill>
        <p:spPr>
          <a:xfrm>
            <a:off x="5665513" y="142519"/>
            <a:ext cx="1984925" cy="1984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c3da09ce69_0_21"/>
          <p:cNvSpPr txBox="1">
            <a:spLocks noGrp="1"/>
          </p:cNvSpPr>
          <p:nvPr>
            <p:ph type="title"/>
          </p:nvPr>
        </p:nvSpPr>
        <p:spPr>
          <a:xfrm>
            <a:off x="183100" y="107575"/>
            <a:ext cx="2058900" cy="2748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700"/>
              <a:buNone/>
            </a:pPr>
            <a:r>
              <a:rPr lang="en" sz="3000"/>
              <a:t>Metro Healthy Lawn and Garden Pledge</a:t>
            </a:r>
            <a:endParaRPr sz="3000"/>
          </a:p>
        </p:txBody>
      </p:sp>
      <p:pic>
        <p:nvPicPr>
          <p:cNvPr id="126" name="Google Shape;126;gc3da09ce69_0_21"/>
          <p:cNvPicPr preferRelativeResize="0"/>
          <p:nvPr/>
        </p:nvPicPr>
        <p:blipFill rotWithShape="1">
          <a:blip r:embed="rId3">
            <a:alphaModFix/>
          </a:blip>
          <a:srcRect/>
          <a:stretch/>
        </p:blipFill>
        <p:spPr>
          <a:xfrm>
            <a:off x="2340175" y="359063"/>
            <a:ext cx="6634150" cy="4425375"/>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6053</Words>
  <Application>Microsoft Macintosh PowerPoint</Application>
  <PresentationFormat>On-screen Show (16:9)</PresentationFormat>
  <Paragraphs>472</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Georgia</vt:lpstr>
      <vt:lpstr>Times New Roman</vt:lpstr>
      <vt:lpstr>PT Sans Narrow</vt:lpstr>
      <vt:lpstr>Calibri</vt:lpstr>
      <vt:lpstr>Arial</vt:lpstr>
      <vt:lpstr>Courier New</vt:lpstr>
      <vt:lpstr>Open Sans</vt:lpstr>
      <vt:lpstr>Tropic</vt:lpstr>
      <vt:lpstr>Gardening for Wildlife: Naturescaping Fundamentals</vt:lpstr>
      <vt:lpstr>Welcome back!</vt:lpstr>
      <vt:lpstr>Review Site Inventory/Mapping &amp; Dream Habitat</vt:lpstr>
      <vt:lpstr>Breakout Rooms - 20 Minutes  *Please choose one person to share a key takeaway from the activity or ask a question on behalf of your group. Remember your Group Number!</vt:lpstr>
      <vt:lpstr>Share Out</vt:lpstr>
      <vt:lpstr>Pesticide Reduction</vt:lpstr>
      <vt:lpstr>PowerPoint Presentation</vt:lpstr>
      <vt:lpstr>PowerPoint Presentation</vt:lpstr>
      <vt:lpstr>Metro Healthy Lawn and Garden Pledge</vt:lpstr>
      <vt:lpstr>Beyondpesticides.org </vt:lpstr>
      <vt:lpstr>Grow Smart Grow Safe-  Your handy users guide to smart gardening!</vt:lpstr>
      <vt:lpstr>The importance of deep roots aka: why lawns suck</vt:lpstr>
      <vt:lpstr>Stormwater</vt:lpstr>
      <vt:lpstr> BREAK  Please take 10 minutes to use the restroom, grab some food, etc. </vt:lpstr>
      <vt:lpstr>Questions?</vt:lpstr>
      <vt:lpstr>Pollination  </vt:lpstr>
      <vt:lpstr>Types of Pollinators</vt:lpstr>
      <vt:lpstr>PowerPoint Presentation</vt:lpstr>
      <vt:lpstr>Pollinator Syndromes</vt:lpstr>
      <vt:lpstr>PowerPoint Presentation</vt:lpstr>
      <vt:lpstr>PowerPoint Presentation</vt:lpstr>
      <vt:lpstr>Recognize Your Friends An introduction to beneficial insects</vt:lpstr>
      <vt:lpstr>Special Thanks To  </vt:lpstr>
      <vt:lpstr>Put Your Preconceived Notions on Hold</vt:lpstr>
      <vt:lpstr>Why do we want beneficial insects? </vt:lpstr>
      <vt:lpstr>Who are the pests and  who are the natural enemies?</vt:lpstr>
      <vt:lpstr>Three functional groups of beneficial insects</vt:lpstr>
      <vt:lpstr>Predators need prey (garden pests) to survive, so let’s talk tolerance levels.</vt:lpstr>
      <vt:lpstr> </vt:lpstr>
      <vt:lpstr>Parasitoids</vt:lpstr>
      <vt:lpstr>Making Aphid Mummies</vt:lpstr>
      <vt:lpstr>Providing Habitat Success requires thinking like an insect.</vt:lpstr>
      <vt:lpstr>Your Garden Can be Beneficial AND Beautiful! </vt:lpstr>
      <vt:lpstr>Let’s talk plants! Three main flower types are most useful:  </vt:lpstr>
      <vt:lpstr>Go forth and make your garden beautiful and noisy with beneficial insects!</vt:lpstr>
      <vt:lpstr>Let’s talk Habitat Zones and Plant Communities</vt:lpstr>
      <vt:lpstr>Conditions in your yard</vt:lpstr>
      <vt:lpstr>Plants for your yard</vt:lpstr>
      <vt:lpstr>Gardening with native  plants and other resources </vt:lpstr>
      <vt:lpstr>PowerPoint Presentation</vt:lpstr>
      <vt:lpstr>National Wildlife Federation </vt:lpstr>
      <vt:lpstr>Certified Wildlife Habitats </vt:lpstr>
      <vt:lpstr>Certify Online</vt:lpstr>
      <vt:lpstr>   </vt:lpstr>
      <vt:lpstr>Books</vt:lpstr>
      <vt:lpstr>Regional Resources</vt:lpstr>
      <vt:lpstr>Contact Information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Gardening for Wildlife: Naturescaping Fundamentals</dc:title>
  <dc:creator>Antonya</dc:creator>
  <cp:lastModifiedBy>Adam Spencer</cp:lastModifiedBy>
  <cp:revision>1</cp:revision>
  <dcterms:modified xsi:type="dcterms:W3CDTF">2021-03-25T23:48:54Z</dcterms:modified>
</cp:coreProperties>
</file>